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4"/>
  </p:sldMasterIdLst>
  <p:notesMasterIdLst>
    <p:notesMasterId r:id="rId28"/>
  </p:notesMasterIdLst>
  <p:sldIdLst>
    <p:sldId id="365" r:id="rId5"/>
    <p:sldId id="488" r:id="rId6"/>
    <p:sldId id="513" r:id="rId7"/>
    <p:sldId id="498" r:id="rId8"/>
    <p:sldId id="499" r:id="rId9"/>
    <p:sldId id="500" r:id="rId10"/>
    <p:sldId id="497" r:id="rId11"/>
    <p:sldId id="501" r:id="rId12"/>
    <p:sldId id="491" r:id="rId13"/>
    <p:sldId id="503" r:id="rId14"/>
    <p:sldId id="492" r:id="rId15"/>
    <p:sldId id="505" r:id="rId16"/>
    <p:sldId id="516" r:id="rId17"/>
    <p:sldId id="507" r:id="rId18"/>
    <p:sldId id="514" r:id="rId19"/>
    <p:sldId id="506" r:id="rId20"/>
    <p:sldId id="515" r:id="rId21"/>
    <p:sldId id="509" r:id="rId22"/>
    <p:sldId id="511" r:id="rId23"/>
    <p:sldId id="510" r:id="rId24"/>
    <p:sldId id="508" r:id="rId25"/>
    <p:sldId id="512" r:id="rId26"/>
    <p:sldId id="460" r:id="rId2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>
        <p:scale>
          <a:sx n="90" d="100"/>
          <a:sy n="90" d="100"/>
        </p:scale>
        <p:origin x="-59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FECA4-9446-4FF4-A45D-46D4F7FFDD56}" type="datetimeFigureOut">
              <a:rPr lang="cs-CZ" smtClean="0"/>
              <a:pPr/>
              <a:t>26.4.2017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B696D-4D8C-48E9-9F9A-BAB692624D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980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696D-4D8C-48E9-9F9A-BAB692624DAC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AB16C0-38A4-4E3D-8D16-BFC54FB169EC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Obdélní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Obdélní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Obdélní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56" name="Obdélní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Obdélní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Obdélní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Obdélní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8A69-9CCD-4827-920C-C95E3669CF7C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7815C-8072-4BBB-9437-1B7B20A98547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D207EE-3D87-416D-BEB7-49A5FBBF90E2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olný tvar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olný tvar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olný tvar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olný tvar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olný tvar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olný tvar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olný tvar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olný tvar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olný tvar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olný tvar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olný tvar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olný tvar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olný tvar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olný tvar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1DD68-9208-4240-9EFA-CA4AA1EB70E6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bdélní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bdélní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EF52B-21DA-4224-8F9B-79C36618011C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délní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CFC1C-43D7-407D-A025-48B1C15A139D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Obdélní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Obdélní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Obdélní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Obdélní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bdélní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Obdélní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EC40CF-65B1-4785-B3F0-DB15605AA18A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2ABA3-3394-4D6C-B931-2FC489B2B977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2AB7A-C847-4EA0-8CC6-E7F513E13F2C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Přímá spojovací čár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Skupina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Přímá spojovací čár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ovací čár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ovací čár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grpSp>
        <p:nvGrpSpPr>
          <p:cNvPr id="14" name="Skupina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Přímá spojovací čár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ovací čár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Skupina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Přímá spojovací čár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ovací čár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ovací čár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33B831F-85B5-43C1-9B06-C76BAC604D26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Obdélní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Obdélní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Obdélní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6842F53-F17D-423F-8A31-4A8BF742E310}" type="datetime1">
              <a:rPr lang="cs-CZ" smtClean="0"/>
              <a:pPr/>
              <a:t>26.4.2017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DEBCE28-87FF-4FF8-B529-104BB4BCC85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15616" y="980728"/>
            <a:ext cx="7772400" cy="5040560"/>
          </a:xfrm>
        </p:spPr>
        <p:txBody>
          <a:bodyPr/>
          <a:lstStyle/>
          <a:p>
            <a:r>
              <a:rPr lang="cs-CZ" dirty="0" smtClean="0"/>
              <a:t>Seminář k novele Katastrální vyhlášky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některé změny SGI</a:t>
            </a: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27984" y="4005064"/>
            <a:ext cx="3888432" cy="1775048"/>
          </a:xfrm>
        </p:spPr>
        <p:txBody>
          <a:bodyPr>
            <a:normAutofit/>
          </a:bodyPr>
          <a:lstStyle/>
          <a:p>
            <a:r>
              <a:rPr lang="cs-CZ" dirty="0" smtClean="0"/>
              <a:t>				</a:t>
            </a:r>
          </a:p>
          <a:p>
            <a:r>
              <a:rPr lang="cs-CZ" dirty="0"/>
              <a:t>	</a:t>
            </a:r>
            <a:r>
              <a:rPr lang="cs-CZ" sz="3000"/>
              <a:t>Praha</a:t>
            </a:r>
            <a:r>
              <a:rPr lang="cs-CZ" sz="3000" smtClean="0"/>
              <a:t> </a:t>
            </a:r>
            <a:r>
              <a:rPr lang="cs-CZ" sz="3000" smtClean="0"/>
              <a:t>25.4.2017</a:t>
            </a:r>
            <a:endParaRPr lang="cs-CZ" sz="3000" dirty="0" smtClean="0"/>
          </a:p>
          <a:p>
            <a:r>
              <a:rPr lang="cs-CZ" sz="3000" dirty="0"/>
              <a:t>	</a:t>
            </a:r>
            <a:r>
              <a:rPr lang="cs-CZ" sz="3000" dirty="0" smtClean="0"/>
              <a:t>Pavel Minář</a:t>
            </a:r>
            <a:r>
              <a:rPr lang="cs-CZ" dirty="0" smtClean="0"/>
              <a:t>	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Oprava chyby § 44 odst. 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4248472" cy="501479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rgbClr val="FFFF00"/>
                </a:solidFill>
              </a:rPr>
              <a:t>ověřovatel může na </a:t>
            </a:r>
            <a:r>
              <a:rPr lang="cs-CZ" dirty="0">
                <a:solidFill>
                  <a:srgbClr val="FFFF00"/>
                </a:solidFill>
              </a:rPr>
              <a:t>prohlášení písemně </a:t>
            </a:r>
            <a:r>
              <a:rPr lang="cs-CZ" dirty="0" smtClean="0">
                <a:solidFill>
                  <a:srgbClr val="FFFF00"/>
                </a:solidFill>
              </a:rPr>
              <a:t>potvrdit</a:t>
            </a:r>
            <a:r>
              <a:rPr lang="cs-CZ" dirty="0" smtClean="0"/>
              <a:t>, </a:t>
            </a:r>
            <a:r>
              <a:rPr lang="cs-CZ" dirty="0"/>
              <a:t>že </a:t>
            </a:r>
            <a:r>
              <a:rPr lang="cs-CZ" dirty="0" smtClean="0"/>
              <a:t>zjistil totožnost, před </a:t>
            </a:r>
            <a:r>
              <a:rPr lang="cs-CZ" dirty="0"/>
              <a:t>ním </a:t>
            </a:r>
            <a:r>
              <a:rPr lang="cs-CZ" dirty="0" smtClean="0"/>
              <a:t>podepisujících se vlastníků na prohlášení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rgbClr val="FFFF00"/>
                </a:solidFill>
              </a:rPr>
              <a:t>jinak musí být podpisy úředně ověřeny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nelze uznat podpis za vlastní před katastrálním úřadem</a:t>
            </a:r>
            <a:r>
              <a:rPr lang="cs-CZ" dirty="0" smtClean="0"/>
              <a:t>!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340768"/>
            <a:ext cx="4464495" cy="546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0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512064"/>
            <a:ext cx="8147248" cy="914400"/>
          </a:xfrm>
        </p:spPr>
        <p:txBody>
          <a:bodyPr/>
          <a:lstStyle/>
          <a:p>
            <a:pPr algn="ctr"/>
            <a:r>
              <a:rPr lang="cs-CZ" sz="3600" dirty="0" smtClean="0"/>
              <a:t>§ 35 odst. 3 - Zpřesnění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340768"/>
            <a:ext cx="7772400" cy="4896544"/>
          </a:xfrm>
        </p:spPr>
        <p:txBody>
          <a:bodyPr>
            <a:normAutofit fontScale="92500" lnSpcReduction="10000"/>
          </a:bodyPr>
          <a:lstStyle/>
          <a:p>
            <a:r>
              <a:rPr lang="cs-CZ" dirty="0">
                <a:solidFill>
                  <a:srgbClr val="FFFF00"/>
                </a:solidFill>
              </a:rPr>
              <a:t>Podpisy na souhlasném prohlášení musí být úředně ověřeny; to neplatí, pokud úředně oprávněný zeměměřický inženýr (dále jen „ověřovatel“), který geometrický plán ověřil, na tomto prohlášení písemně potvrdil, že vlastníci dotčených pozemků, jejichž totožnost zjistil, před ním souhlasné prohlášení podepsali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r>
              <a:rPr lang="cs-CZ" dirty="0"/>
              <a:t>nelze uznat podpis za vlastní před katastrálním úřadem</a:t>
            </a:r>
            <a:r>
              <a:rPr lang="cs-CZ" dirty="0" smtClean="0"/>
              <a:t>!</a:t>
            </a:r>
          </a:p>
          <a:p>
            <a:r>
              <a:rPr lang="cs-CZ" dirty="0" smtClean="0"/>
              <a:t>(navíc akceptujeme i potvrzení osoby odpovědné za správu domu a pozemku, pokud to umožňují stanovy společenství – viz odůvodnění LRV)</a:t>
            </a:r>
            <a:endParaRPr lang="cs-CZ" dirty="0"/>
          </a:p>
          <a:p>
            <a:endParaRPr lang="cs-CZ" dirty="0" smtClean="0">
              <a:solidFill>
                <a:srgbClr val="FFFF00"/>
              </a:solidFill>
            </a:endParaRPr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Účel GP - § 79 odst. 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56792"/>
            <a:ext cx="7772400" cy="4536504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cs-CZ" dirty="0" smtClean="0">
                <a:solidFill>
                  <a:srgbClr val="FFFF00"/>
                </a:solidFill>
              </a:rPr>
              <a:t>Geometrický plán se vyhotovuje pro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změnu </a:t>
            </a:r>
            <a:r>
              <a:rPr lang="cs-CZ" dirty="0"/>
              <a:t>hranice katastrálního území,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rozdělení </a:t>
            </a:r>
            <a:r>
              <a:rPr lang="cs-CZ" dirty="0"/>
              <a:t>pozemku,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změnu </a:t>
            </a:r>
            <a:r>
              <a:rPr lang="cs-CZ" dirty="0"/>
              <a:t>hranice pozemku,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vyznačení </a:t>
            </a:r>
            <a:r>
              <a:rPr lang="cs-CZ" dirty="0"/>
              <a:t>nebo změnu obvodu budovy, která je hlavní stavbou na pozemku, a vodního díla,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určení </a:t>
            </a:r>
            <a:r>
              <a:rPr lang="cs-CZ" dirty="0"/>
              <a:t>hranic pozemků při pozemkových úpravách,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doplnění </a:t>
            </a:r>
            <a:r>
              <a:rPr lang="cs-CZ" dirty="0"/>
              <a:t>souboru geodetických informací o pozemek dosud evidovaný zjednodušeným způsobem,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opravu </a:t>
            </a:r>
            <a:r>
              <a:rPr lang="cs-CZ" dirty="0"/>
              <a:t>geometrického a polohového určení nemovitosti,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upřesnění </a:t>
            </a:r>
            <a:r>
              <a:rPr lang="cs-CZ" dirty="0"/>
              <a:t>nebo rekonstrukci údajů o parcele podle přídělového řízení,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průběh </a:t>
            </a:r>
            <a:r>
              <a:rPr lang="cs-CZ" dirty="0"/>
              <a:t>vytyčené nebo vlastníky zpřesněné hranice pozemků,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průběh </a:t>
            </a:r>
            <a:r>
              <a:rPr lang="cs-CZ" dirty="0"/>
              <a:t>hranice určené soudem, </a:t>
            </a:r>
          </a:p>
          <a:p>
            <a:pPr marL="582930" indent="-514350">
              <a:buFont typeface="+mj-lt"/>
              <a:buAutoNum type="alphaLcParenR"/>
            </a:pPr>
            <a:r>
              <a:rPr lang="cs-CZ" dirty="0" smtClean="0"/>
              <a:t>vymezení </a:t>
            </a:r>
            <a:r>
              <a:rPr lang="cs-CZ" dirty="0"/>
              <a:t>rozsahu věcného břemene k části pozemku.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44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Účel GP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bod 17.4 přílohy </a:t>
            </a:r>
            <a:r>
              <a:rPr lang="cs-CZ" dirty="0" err="1" smtClean="0"/>
              <a:t>KatV</a:t>
            </a:r>
            <a:r>
              <a:rPr lang="cs-CZ" dirty="0" smtClean="0"/>
              <a:t>: V popisovém poli se uvede a) </a:t>
            </a:r>
            <a:r>
              <a:rPr lang="cs-CZ" dirty="0"/>
              <a:t>účel geometrického plánu </a:t>
            </a:r>
            <a:r>
              <a:rPr lang="cs-CZ" dirty="0">
                <a:solidFill>
                  <a:srgbClr val="FFFF00"/>
                </a:solidFill>
              </a:rPr>
              <a:t>v souladu s katastrálním zákonem, a to s využitím popisu v § 79 nebo vyjádřením jiným vhodným </a:t>
            </a:r>
            <a:r>
              <a:rPr lang="cs-CZ" dirty="0" smtClean="0">
                <a:solidFill>
                  <a:srgbClr val="FFFF00"/>
                </a:solidFill>
              </a:rPr>
              <a:t>způsobem</a:t>
            </a:r>
          </a:p>
          <a:p>
            <a:r>
              <a:rPr lang="cs-CZ" dirty="0" smtClean="0"/>
              <a:t>§ 29, § 30 a § 48 </a:t>
            </a:r>
            <a:r>
              <a:rPr lang="cs-CZ" dirty="0" err="1" smtClean="0"/>
              <a:t>KatZ</a:t>
            </a:r>
            <a:endParaRPr lang="cs-CZ" dirty="0"/>
          </a:p>
          <a:p>
            <a:r>
              <a:rPr lang="cs-CZ" dirty="0" smtClean="0"/>
              <a:t>výčet v § 79 je taxativní, co do možností, pro co se GP vyhotovuje a demonstrativní, co do popisu účelu </a:t>
            </a:r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505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50 odst. 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 fontScale="92500" lnSpcReduction="20000"/>
          </a:bodyPr>
          <a:lstStyle/>
          <a:p>
            <a:r>
              <a:rPr lang="cs-CZ" dirty="0">
                <a:solidFill>
                  <a:srgbClr val="FFFF00"/>
                </a:solidFill>
              </a:rPr>
              <a:t>U trvale označené vlastnické hranice, jejíž průběh neodpovídá zobrazení v katastrální mapě nebo zobrazení pozemků evidovaných zjednodušeným způsobem v mapě dřívější pozemkové evidence, prověří komise příčinu tohoto stavu. Je-li příčinou chybné zobrazení hranice, vyznačí se v náčrtu zjišťování hranic její oprava a tato skutečnost se poznamená v soupisu nemovitostí. Není-li příčinou chybné zobrazení hranice, vyznačí se v náčrtu hranice dosud zobrazená v katastrální mapě a tato skutečnost se poznamená v soupisu nemovitostí.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076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50 odst. 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 lnSpcReduction="10000"/>
          </a:bodyPr>
          <a:lstStyle/>
          <a:p>
            <a:r>
              <a:rPr lang="cs-CZ" dirty="0"/>
              <a:t>Do ustanovení se promítá důsledek § 42 odst. 6 zákona tak, aby bylo zřejmé, že pro vyznačení zjištěného průběhu hranic do obnoveného operátu není nutné podepsání soupisů nemovitostí všemi vlastníky a tím i jejich přítomnost na zjišťování hranic. Podepisování soupisu nemovitostí vlastníky obecně upravuje § 51 odst. 3, není proto nutné to zde zvláště uvádět pro konkrétní uvažovanou situaci</a:t>
            </a:r>
            <a:r>
              <a:rPr lang="cs-CZ" dirty="0" smtClean="0"/>
              <a:t>. </a:t>
            </a:r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16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§ 51 odst. 2 a odst. </a:t>
            </a:r>
            <a:r>
              <a:rPr lang="cs-CZ" dirty="0" smtClean="0"/>
              <a:t>4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392488"/>
          </a:xfrm>
        </p:spPr>
        <p:txBody>
          <a:bodyPr>
            <a:normAutofit lnSpcReduction="10000"/>
          </a:bodyPr>
          <a:lstStyle/>
          <a:p>
            <a:r>
              <a:rPr lang="cs-CZ" dirty="0"/>
              <a:t>V odstavci 2 se nahrazuje slovo „souhlas“ slovem „seznámení“, protože vyznačení změn popisovaných v odst. 2 se v katastru provádí z moci úřední a vlastník podpisem potvrzuje, že byl s prováděnými změnami seznámen</a:t>
            </a:r>
            <a:r>
              <a:rPr lang="cs-CZ" dirty="0" smtClean="0"/>
              <a:t>.</a:t>
            </a:r>
          </a:p>
          <a:p>
            <a:r>
              <a:rPr lang="cs-CZ" dirty="0" smtClean="0"/>
              <a:t>obdobně </a:t>
            </a:r>
            <a:r>
              <a:rPr lang="cs-CZ" dirty="0"/>
              <a:t>jako u revizí se doplňuje povinnost KÚ vyžádat si, je-li to možné, potřebná potvrzení příslušných orgánů veřejné </a:t>
            </a:r>
            <a:r>
              <a:rPr lang="cs-CZ" dirty="0" smtClean="0"/>
              <a:t>moci, </a:t>
            </a:r>
            <a:r>
              <a:rPr lang="cs-CZ" dirty="0"/>
              <a:t>aby vlastníci byli zatěžováni co nejméně</a:t>
            </a:r>
          </a:p>
          <a:p>
            <a:endParaRPr lang="cs-CZ" dirty="0" smtClean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77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§ 51 odst. 2 a odst. </a:t>
            </a:r>
            <a:r>
              <a:rPr lang="cs-CZ" dirty="0" smtClean="0"/>
              <a:t>4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392488"/>
          </a:xfrm>
        </p:spPr>
        <p:txBody>
          <a:bodyPr>
            <a:normAutofit/>
          </a:bodyPr>
          <a:lstStyle/>
          <a:p>
            <a:r>
              <a:rPr lang="cs-CZ" dirty="0"/>
              <a:t>Úprava odstavci 4 je vyvolána snahou zakládat záznamy pro další řízení až poté, co vyšetřené změny nebudou doloženy ani ve stanovené lhůtě, a nikoli okamžitě po zjištění nesouladu jako doposud. Shodně jako v případě § 43 se doplňuje ustanovení, podle kterého se informace o nedořešeném nesouladu zveřejní dálkovým přístupem.</a:t>
            </a:r>
            <a:endParaRPr lang="cs-CZ" dirty="0" smtClean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3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bod 1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/>
          </a:bodyPr>
          <a:lstStyle/>
          <a:p>
            <a:r>
              <a:rPr lang="cs-CZ" sz="2600" dirty="0"/>
              <a:t>v návaznosti na novelu zákona o zemědělství nově stanovena charakteristika druhu zemědělských pozemků</a:t>
            </a:r>
          </a:p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cs-CZ" dirty="0"/>
              <a:t>rozšířena charakteristika zahrady o písm. c) – tzv. </a:t>
            </a:r>
            <a:r>
              <a:rPr lang="cs-CZ" dirty="0" err="1"/>
              <a:t>přídomní</a:t>
            </a:r>
            <a:r>
              <a:rPr lang="cs-CZ" dirty="0"/>
              <a:t> zahradu, </a:t>
            </a:r>
            <a:r>
              <a:rPr lang="cs-CZ" dirty="0" smtClean="0"/>
              <a:t>pozemek </a:t>
            </a:r>
            <a:r>
              <a:rPr lang="cs-CZ" u="sng" dirty="0" smtClean="0"/>
              <a:t>funkčně </a:t>
            </a:r>
            <a:r>
              <a:rPr lang="cs-CZ" u="sng" dirty="0"/>
              <a:t>spojený a užívaný s budovou, s charakterem okrasné zahrady, na kterém převládá travnatá plocha, zpravidla doplněná trvalými porosty většinou okrasného charakteru, ke kterým lze přiřadit i dřeviny charakteristické pro ovocné a lesní porosty</a:t>
            </a:r>
            <a:r>
              <a:rPr lang="cs-CZ" dirty="0"/>
              <a:t>.</a:t>
            </a:r>
          </a:p>
          <a:p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23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bod 1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/>
          </a:bodyPr>
          <a:lstStyle/>
          <a:p>
            <a:r>
              <a:rPr lang="cs-CZ" sz="2600" dirty="0" err="1" smtClean="0"/>
              <a:t>přídomní</a:t>
            </a:r>
            <a:r>
              <a:rPr lang="cs-CZ" sz="2600" dirty="0" smtClean="0"/>
              <a:t> zahrada</a:t>
            </a:r>
            <a:endParaRPr lang="cs-CZ" dirty="0"/>
          </a:p>
          <a:p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19</a:t>
            </a:fld>
            <a:endParaRPr lang="cs-CZ"/>
          </a:p>
        </p:txBody>
      </p:sp>
      <p:pic>
        <p:nvPicPr>
          <p:cNvPr id="5" name="Picture 2" descr="http://www.dumabyt.cz/obrazek/clanek15136/135_a.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5" y="2132856"/>
            <a:ext cx="662107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46592" y="1960805"/>
            <a:ext cx="6456134" cy="480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69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412776"/>
            <a:ext cx="7772400" cy="4464496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FFFF00"/>
                </a:solidFill>
              </a:rPr>
              <a:t>Slučování parcel § 35 odst. 7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Podpisy na prohlášení o chybném GPÚ, vzor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Podpisy na souhlasném prohlášení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Účel GP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ZPH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Bod 1 přílohy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Bod 2 přílohy</a:t>
            </a:r>
          </a:p>
          <a:p>
            <a:endParaRPr lang="cs-CZ" dirty="0" smtClean="0">
              <a:solidFill>
                <a:srgbClr val="FFFF00"/>
              </a:solidFill>
            </a:endParaRPr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bod 1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/>
          </a:bodyPr>
          <a:lstStyle/>
          <a:p>
            <a:r>
              <a:rPr lang="cs-CZ" sz="2800" dirty="0"/>
              <a:t>doplněna poznámka o tom, že s kódem 2 až 7 se beze změny druhu pozemku eviduje i pozemek, který byl pro nezemědělské účely dočasně odňat ze ZPF</a:t>
            </a:r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54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bod 2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v </a:t>
            </a:r>
            <a:r>
              <a:rPr lang="cs-CZ" dirty="0"/>
              <a:t>souladu se zák. o pohřebnictví se nahrazuje způsob využití „hřbitov, urnový háj“ termínem „pohřebiště“</a:t>
            </a:r>
          </a:p>
          <a:p>
            <a:r>
              <a:rPr lang="cs-CZ" dirty="0"/>
              <a:t>zrušen způsob využití „dobývací prostor“ - nově se bude zapisovat jako upozornění podle § 21 odst. 1 písm. i</a:t>
            </a:r>
            <a:r>
              <a:rPr lang="cs-CZ" dirty="0" smtClean="0"/>
              <a:t>)</a:t>
            </a:r>
          </a:p>
          <a:p>
            <a:r>
              <a:rPr lang="cs-CZ" dirty="0"/>
              <a:t>zaveden nový způsob využití „mez, stráň“ a to s ohledem na zachování zobrazení těchto přirozených zlomů v terénu v KM i v těch případech, kdy pozemek nad nebo i pod mezí (strání) je téhož vlastníka a stejného druhu pozemku jako pozemek meze (stráně) </a:t>
            </a:r>
          </a:p>
          <a:p>
            <a:endParaRPr lang="cs-CZ" dirty="0"/>
          </a:p>
          <a:p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04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bod 2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294712"/>
          </a:xfrm>
        </p:spPr>
        <p:txBody>
          <a:bodyPr>
            <a:normAutofit/>
          </a:bodyPr>
          <a:lstStyle/>
          <a:p>
            <a:r>
              <a:rPr lang="cs-CZ" dirty="0" smtClean="0"/>
              <a:t>mez, stráň, úvoz, příkop</a:t>
            </a:r>
          </a:p>
          <a:p>
            <a:endParaRPr lang="cs-CZ" dirty="0" smtClean="0"/>
          </a:p>
          <a:p>
            <a:r>
              <a:rPr lang="cs-CZ" dirty="0"/>
              <a:t>pozemky mezí u komunikací, u úvozových polních cest, meze mezi jednotlivými zemědělskými pozemky a stráně, které jsou převážně zatravněné, ale i částečně zarostlé křovinami, popřípadě i </a:t>
            </a:r>
            <a:r>
              <a:rPr lang="cs-CZ" sz="3200" dirty="0"/>
              <a:t>jednotlivými stromy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22</a:t>
            </a:fld>
            <a:endParaRPr lang="cs-CZ"/>
          </a:p>
        </p:txBody>
      </p:sp>
      <p:pic>
        <p:nvPicPr>
          <p:cNvPr id="5" name="Obrázek 3" descr="C:\Users\Olivky\Documents\Fotografie z mobilu 2016\2016-08\IMG_20160819_1921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5518" y="2204864"/>
            <a:ext cx="6217663" cy="336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Zástupný symbol pro obsah 3" descr="C:\Users\Olivky\Documents\Fotografie z mobilu 2016\2016-08\IMG_20160819_19200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347863" y="2492896"/>
            <a:ext cx="5401221" cy="396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1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95936" y="5157192"/>
            <a:ext cx="4820072" cy="864096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23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35 odst. 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412776"/>
            <a:ext cx="7772400" cy="4464496"/>
          </a:xfrm>
        </p:spPr>
        <p:txBody>
          <a:bodyPr>
            <a:normAutofit lnSpcReduction="10000"/>
          </a:bodyPr>
          <a:lstStyle/>
          <a:p>
            <a:r>
              <a:rPr lang="cs-CZ" dirty="0">
                <a:solidFill>
                  <a:srgbClr val="FFFF00"/>
                </a:solidFill>
              </a:rPr>
              <a:t>Není přípustné slučovat parcely nebo části parcel, pokud jsou u parcel evidovány různé údaje o právech</a:t>
            </a:r>
            <a:r>
              <a:rPr lang="cs-CZ" u="sng" dirty="0">
                <a:solidFill>
                  <a:srgbClr val="FFFF00"/>
                </a:solidFill>
              </a:rPr>
              <a:t> nebo o upozorněních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 smtClean="0"/>
              <a:t>práva = zápisy provedené vkladem, záznamem, poznámkou:</a:t>
            </a:r>
          </a:p>
          <a:p>
            <a:r>
              <a:rPr lang="cs-CZ" dirty="0" smtClean="0"/>
              <a:t>vlastnické právo, právo stavby, </a:t>
            </a:r>
            <a:r>
              <a:rPr lang="cs-CZ" u="sng" dirty="0" smtClean="0"/>
              <a:t>věcné břemeno</a:t>
            </a:r>
            <a:r>
              <a:rPr lang="cs-CZ" dirty="0" smtClean="0"/>
              <a:t>, zástavní, nájem, pacht, …</a:t>
            </a:r>
          </a:p>
          <a:p>
            <a:r>
              <a:rPr lang="cs-CZ" dirty="0" smtClean="0"/>
              <a:t>právo hospodařit s majetkem státu, …</a:t>
            </a:r>
          </a:p>
          <a:p>
            <a:r>
              <a:rPr lang="cs-CZ" dirty="0" smtClean="0"/>
              <a:t>exekuční příkaz k prodeji nemovitosti, 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935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35 odst. 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896544"/>
          </a:xfrm>
        </p:spPr>
        <p:txBody>
          <a:bodyPr>
            <a:normAutofit fontScale="92500" lnSpcReduction="10000"/>
          </a:bodyPr>
          <a:lstStyle/>
          <a:p>
            <a:r>
              <a:rPr lang="cs-CZ" dirty="0">
                <a:solidFill>
                  <a:srgbClr val="FFFF00"/>
                </a:solidFill>
              </a:rPr>
              <a:t>Není přípustné slučovat parcely nebo části parcel, pokud jsou u parcel evidovány různé údaje o právech</a:t>
            </a:r>
            <a:r>
              <a:rPr lang="cs-CZ" u="sng" dirty="0">
                <a:solidFill>
                  <a:srgbClr val="FFFF00"/>
                </a:solidFill>
              </a:rPr>
              <a:t> nebo o upozorněních</a:t>
            </a:r>
            <a:r>
              <a:rPr lang="cs-CZ" dirty="0" smtClean="0">
                <a:solidFill>
                  <a:srgbClr val="FFFF00"/>
                </a:solidFill>
              </a:rPr>
              <a:t>.</a:t>
            </a:r>
          </a:p>
          <a:p>
            <a:r>
              <a:rPr lang="cs-CZ" dirty="0" smtClean="0"/>
              <a:t>upozornění = § 21 </a:t>
            </a:r>
          </a:p>
          <a:p>
            <a:r>
              <a:rPr lang="cs-CZ" dirty="0" smtClean="0"/>
              <a:t>podané dovolání nebo ústavní stížnost</a:t>
            </a:r>
          </a:p>
          <a:p>
            <a:r>
              <a:rPr lang="cs-CZ" dirty="0" smtClean="0"/>
              <a:t>podaná žaloba proti rozhodnutí o opravě chyby nebo rozhodnutí o námitce, příp. kasační stížnost</a:t>
            </a:r>
          </a:p>
          <a:p>
            <a:r>
              <a:rPr lang="cs-CZ" dirty="0" smtClean="0"/>
              <a:t>dobývací prostor</a:t>
            </a:r>
          </a:p>
          <a:p>
            <a:r>
              <a:rPr lang="cs-CZ" dirty="0" smtClean="0"/>
              <a:t>probíhající </a:t>
            </a:r>
            <a:r>
              <a:rPr lang="cs-CZ" dirty="0"/>
              <a:t>obnova KO, probíhající řízení o opravě chyby nebo o </a:t>
            </a:r>
            <a:r>
              <a:rPr lang="cs-CZ" dirty="0" smtClean="0"/>
              <a:t>námitce, …</a:t>
            </a:r>
            <a:endParaRPr lang="cs-CZ" dirty="0"/>
          </a:p>
          <a:p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59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35 odst. 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896544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00"/>
                </a:solidFill>
              </a:rPr>
              <a:t>Výjimkou jsou parcely nebo jejich </a:t>
            </a:r>
            <a:r>
              <a:rPr lang="cs-CZ" dirty="0" smtClean="0">
                <a:solidFill>
                  <a:srgbClr val="FFFF00"/>
                </a:solidFill>
              </a:rPr>
              <a:t>části:</a:t>
            </a:r>
          </a:p>
          <a:p>
            <a:endParaRPr lang="cs-CZ" dirty="0" smtClean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FFFF00"/>
                </a:solidFill>
              </a:rPr>
              <a:t> </a:t>
            </a:r>
            <a:r>
              <a:rPr lang="cs-CZ" dirty="0">
                <a:solidFill>
                  <a:srgbClr val="FFFF00"/>
                </a:solidFill>
              </a:rPr>
              <a:t>u kterých je evidováno věcné břemeno, jehož rozsah byl vymezen v geometrickém plánu, nebo </a:t>
            </a:r>
            <a:endParaRPr lang="cs-CZ" dirty="0" smtClean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FFFF00"/>
                </a:solidFill>
              </a:rPr>
              <a:t>u </a:t>
            </a:r>
            <a:r>
              <a:rPr lang="cs-CZ" dirty="0">
                <a:solidFill>
                  <a:srgbClr val="FFFF00"/>
                </a:solidFill>
              </a:rPr>
              <a:t>kterých je evidováno předkupní právo podle stavebního zákona na části </a:t>
            </a:r>
            <a:r>
              <a:rPr lang="cs-CZ" dirty="0" smtClean="0">
                <a:solidFill>
                  <a:srgbClr val="FFFF00"/>
                </a:solidFill>
              </a:rPr>
              <a:t>pozemku.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4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35 odst. 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484784"/>
            <a:ext cx="7772400" cy="4896544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00"/>
                </a:solidFill>
              </a:rPr>
              <a:t>Je-li věcné břemeno evidováno k celé parcele, lze tuto parcelu nebo její část sloučit jen při současném vymezení dosavadního rozsahu věcného břemene v geometrickém plánu,</a:t>
            </a:r>
            <a:r>
              <a:rPr lang="cs-CZ" u="sng" dirty="0">
                <a:solidFill>
                  <a:srgbClr val="FFFF00"/>
                </a:solidFill>
              </a:rPr>
              <a:t> pokud to povaha věcného břemene </a:t>
            </a:r>
            <a:r>
              <a:rPr lang="cs-CZ" u="sng" dirty="0" smtClean="0">
                <a:solidFill>
                  <a:srgbClr val="FFFF00"/>
                </a:solidFill>
              </a:rPr>
              <a:t>umožňuje.</a:t>
            </a:r>
          </a:p>
          <a:p>
            <a:r>
              <a:rPr lang="cs-CZ" dirty="0" smtClean="0"/>
              <a:t>v GP na oddělení části pozemku musí být i vymezen dosavadní rozsah VB</a:t>
            </a:r>
          </a:p>
          <a:p>
            <a:r>
              <a:rPr lang="cs-CZ" dirty="0" smtClean="0"/>
              <a:t>neměřický záznam – dosavadní stanovisko se nemění, viz Návod pro správu KN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43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35 odst. 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2060848"/>
            <a:ext cx="7772400" cy="4294712"/>
          </a:xfrm>
        </p:spPr>
        <p:txBody>
          <a:bodyPr/>
          <a:lstStyle/>
          <a:p>
            <a:r>
              <a:rPr lang="cs-CZ" u="sng" dirty="0" smtClean="0">
                <a:solidFill>
                  <a:srgbClr val="FFFF00"/>
                </a:solidFill>
              </a:rPr>
              <a:t>Sloučení parcel nebo jejich částí nebrání rovněž věcné břemeno, které bylo zřízeno pouze k budově, jež se stala součástí pozemku.</a:t>
            </a:r>
          </a:p>
          <a:p>
            <a:r>
              <a:rPr lang="cs-CZ" dirty="0" smtClean="0"/>
              <a:t>VB bylo zřízeno k budově, která se následně stala součástí pozemku – viz odůvodnění LRV</a:t>
            </a:r>
          </a:p>
          <a:p>
            <a:r>
              <a:rPr lang="cs-CZ" dirty="0" smtClean="0"/>
              <a:t>Je aplikovatelné i pro VB, které bylo zřízeno k budově až po sloučení budovy s pozemkem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018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§ 35 odst. 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2060848"/>
            <a:ext cx="7772400" cy="4294712"/>
          </a:xfrm>
        </p:spPr>
        <p:txBody>
          <a:bodyPr/>
          <a:lstStyle/>
          <a:p>
            <a:r>
              <a:rPr lang="cs-CZ" u="sng" dirty="0" smtClean="0">
                <a:solidFill>
                  <a:srgbClr val="FFFF00"/>
                </a:solidFill>
              </a:rPr>
              <a:t>oprávněným</a:t>
            </a:r>
            <a:r>
              <a:rPr lang="cs-CZ" dirty="0" smtClean="0">
                <a:solidFill>
                  <a:srgbClr val="FFFF00"/>
                </a:solidFill>
              </a:rPr>
              <a:t> může být </a:t>
            </a:r>
            <a:r>
              <a:rPr lang="cs-CZ" u="sng" dirty="0" smtClean="0">
                <a:solidFill>
                  <a:srgbClr val="FFFF00"/>
                </a:solidFill>
              </a:rPr>
              <a:t>pouze celý pozemek</a:t>
            </a:r>
            <a:r>
              <a:rPr lang="cs-CZ" dirty="0" smtClean="0">
                <a:solidFill>
                  <a:srgbClr val="FFFF00"/>
                </a:solidFill>
              </a:rPr>
              <a:t> z věcného břemene, </a:t>
            </a:r>
            <a:r>
              <a:rPr lang="cs-CZ" u="sng" dirty="0" smtClean="0">
                <a:solidFill>
                  <a:srgbClr val="FFFF00"/>
                </a:solidFill>
              </a:rPr>
              <a:t>nikoliv jeho část</a:t>
            </a:r>
          </a:p>
          <a:p>
            <a:r>
              <a:rPr lang="cs-CZ" dirty="0" smtClean="0">
                <a:solidFill>
                  <a:srgbClr val="FFFF00"/>
                </a:solidFill>
              </a:rPr>
              <a:t>GP na vymezení rozsahu  VB k části pozemku – pouze pro zatížený pozemek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 smtClean="0"/>
              <a:t>oprávněný pozemek nebo jeho část nelze slučovat do jiného pozemku</a:t>
            </a:r>
            <a:r>
              <a:rPr lang="cs-CZ" dirty="0"/>
              <a:t>, ani k němu </a:t>
            </a:r>
            <a:r>
              <a:rPr lang="cs-CZ" dirty="0" err="1"/>
              <a:t>přisloučit</a:t>
            </a:r>
            <a:r>
              <a:rPr lang="cs-CZ" dirty="0"/>
              <a:t> </a:t>
            </a:r>
            <a:r>
              <a:rPr lang="cs-CZ" dirty="0" smtClean="0"/>
              <a:t>jiný pozemek nebo jeho část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20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Oprava chyby § 44 odst. 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748464" cy="5112568"/>
          </a:xfrm>
        </p:spPr>
        <p:txBody>
          <a:bodyPr>
            <a:noAutofit/>
          </a:bodyPr>
          <a:lstStyle/>
          <a:p>
            <a:r>
              <a:rPr lang="cs-CZ" sz="2400" dirty="0"/>
              <a:t>Chybné geometrické a polohové určení, které vzniklo nepřesností při podrobném měření a zobrazení předmětu měření v katastrální mapě, nejde-li o případy podle odstavce 2, opraví katastrální úřad na základě </a:t>
            </a:r>
          </a:p>
          <a:p>
            <a:r>
              <a:rPr lang="cs-CZ" sz="2400" dirty="0" smtClean="0"/>
              <a:t>a</a:t>
            </a:r>
            <a:r>
              <a:rPr lang="cs-CZ" sz="2400" dirty="0"/>
              <a:t>) výsledku zeměměřických činností, který je využíván pro vyznačení příslušného předmětu polohopisu do katastrální mapy, a </a:t>
            </a:r>
          </a:p>
          <a:p>
            <a:r>
              <a:rPr lang="cs-CZ" sz="2400" dirty="0" smtClean="0"/>
              <a:t>b</a:t>
            </a:r>
            <a:r>
              <a:rPr lang="cs-CZ" sz="2400" dirty="0"/>
              <a:t>) písemného prohlášení vlastníků pozemků, že hranice pozemků nebyla jimi měněna, není sporná ani nebyla zpochybněna</a:t>
            </a:r>
            <a:r>
              <a:rPr lang="cs-CZ" sz="2400" dirty="0" smtClean="0"/>
              <a:t>.</a:t>
            </a:r>
          </a:p>
          <a:p>
            <a:r>
              <a:rPr lang="cs-CZ" sz="2400" dirty="0">
                <a:solidFill>
                  <a:srgbClr val="FFFF00"/>
                </a:solidFill>
              </a:rPr>
              <a:t>Podpisy na písemném prohlášení podle písmene b) musí být úředně ověřeny; to neplatí, pokud ověřovatel, který ověřil výsledek zeměměřické činnosti podle písmene a), na tomto prohlášení písemně potvrdil, že vlastníci dotčených pozemků, jejichž totožnost zjistil, před ním prohlášení podepsali</a:t>
            </a:r>
            <a:r>
              <a:rPr lang="cs-CZ" sz="2400" dirty="0" smtClean="0">
                <a:solidFill>
                  <a:srgbClr val="FFFF00"/>
                </a:solidFill>
              </a:rPr>
              <a:t>.</a:t>
            </a:r>
            <a:endParaRPr lang="cs-CZ" sz="2400" dirty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BCE28-87FF-4FF8-B529-104BB4BCC85C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E674AF093108549ABCE87BE9F60FDF6" ma:contentTypeVersion="2" ma:contentTypeDescription="Vytvořit nový dokument" ma:contentTypeScope="" ma:versionID="ee4c13220e2d5e910d587e342d7007b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6f1b94ddd0b3c5dd2bb6db7d507ff5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2FAA45-EC10-4B9C-9AB1-8B2C26B544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C61B86-9673-42BA-AF31-16E9F921BE6A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0753108-2E21-4763-8E47-E618313A09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8087</TotalTime>
  <Words>1086</Words>
  <Application>Microsoft Office PowerPoint</Application>
  <PresentationFormat>Předvádění na obrazovce (4:3)</PresentationFormat>
  <Paragraphs>122</Paragraphs>
  <Slides>23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Metro</vt:lpstr>
      <vt:lpstr>Seminář k novele Katastrální vyhlášky  některé změny SGI </vt:lpstr>
      <vt:lpstr>Obsah</vt:lpstr>
      <vt:lpstr>§ 35 odst. 7</vt:lpstr>
      <vt:lpstr>§ 35 odst. 7</vt:lpstr>
      <vt:lpstr>§ 35 odst. 7</vt:lpstr>
      <vt:lpstr>§ 35 odst. 7</vt:lpstr>
      <vt:lpstr>§ 35 odst. 7</vt:lpstr>
      <vt:lpstr>§ 35 odst. 7</vt:lpstr>
      <vt:lpstr>Oprava chyby § 44 odst. 3</vt:lpstr>
      <vt:lpstr>Oprava chyby § 44 odst. 3</vt:lpstr>
      <vt:lpstr>§ 35 odst. 3 - Zpřesnění</vt:lpstr>
      <vt:lpstr>Účel GP - § 79 odst. 1</vt:lpstr>
      <vt:lpstr>Účel GP</vt:lpstr>
      <vt:lpstr>§ 50 odst. 3</vt:lpstr>
      <vt:lpstr>§ 50 odst. 3</vt:lpstr>
      <vt:lpstr>§ 51 odst. 2 a odst. 4 </vt:lpstr>
      <vt:lpstr>§ 51 odst. 2 a odst. 4 </vt:lpstr>
      <vt:lpstr>bod 1 přílohy</vt:lpstr>
      <vt:lpstr>bod 1 přílohy</vt:lpstr>
      <vt:lpstr>bod 1 přílohy</vt:lpstr>
      <vt:lpstr>bod 2 přílohy</vt:lpstr>
      <vt:lpstr>bod 2 přílohy</vt:lpstr>
      <vt:lpstr>Prezentace aplikace PowerPoint</vt:lpstr>
    </vt:vector>
  </TitlesOfParts>
  <Company>ČÚZK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Oprava chyby</dc:title>
  <dc:creator>minarp</dc:creator>
  <cp:lastModifiedBy>Leoš Mazal</cp:lastModifiedBy>
  <cp:revision>734</cp:revision>
  <dcterms:created xsi:type="dcterms:W3CDTF">2013-08-14T12:38:37Z</dcterms:created>
  <dcterms:modified xsi:type="dcterms:W3CDTF">2017-04-26T09:30:43Z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0x010100AE674AF093108549ABCE87BE9F60FDF6</vt:lpwstr>
  </property>
</Properties>
</file>