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274" r:id="rId3"/>
    <p:sldId id="297" r:id="rId4"/>
    <p:sldId id="290" r:id="rId5"/>
    <p:sldId id="270" r:id="rId6"/>
    <p:sldId id="273" r:id="rId7"/>
    <p:sldId id="275" r:id="rId8"/>
    <p:sldId id="292" r:id="rId9"/>
    <p:sldId id="289" r:id="rId10"/>
    <p:sldId id="280" r:id="rId11"/>
    <p:sldId id="281" r:id="rId12"/>
    <p:sldId id="282" r:id="rId13"/>
    <p:sldId id="295" r:id="rId14"/>
    <p:sldId id="283" r:id="rId15"/>
    <p:sldId id="287" r:id="rId16"/>
    <p:sldId id="288" r:id="rId17"/>
    <p:sldId id="286" r:id="rId18"/>
    <p:sldId id="294" r:id="rId19"/>
    <p:sldId id="296" r:id="rId20"/>
    <p:sldId id="284" r:id="rId21"/>
    <p:sldId id="293" r:id="rId22"/>
    <p:sldId id="267" r:id="rId23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E57185-84AF-4AAF-BB1F-04146E08BDAC}" type="datetimeFigureOut">
              <a:rPr lang="cs-CZ" smtClean="0"/>
              <a:pPr/>
              <a:t>3.5.2017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0F4AF-BA39-4BA8-9F01-189E2B2B31A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3844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74EE-690F-4746-AA67-60C7F9ED09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74EE-690F-4746-AA67-60C7F9ED09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74EE-690F-4746-AA67-60C7F9ED09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57174"/>
            <a:ext cx="8229600" cy="1143000"/>
          </a:xfrm>
        </p:spPr>
        <p:txBody>
          <a:bodyPr>
            <a:noAutofit/>
          </a:bodyPr>
          <a:lstStyle>
            <a:lvl1pPr>
              <a:defRPr sz="3800" b="1">
                <a:solidFill>
                  <a:srgbClr val="C00000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89119"/>
            <a:ext cx="8229600" cy="45259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0" y="6429396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000364" y="6421461"/>
            <a:ext cx="2895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938994" y="6421461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‹#›</a:t>
            </a:fld>
            <a:endParaRPr lang="cs-CZ" dirty="0"/>
          </a:p>
        </p:txBody>
      </p:sp>
      <p:cxnSp>
        <p:nvCxnSpPr>
          <p:cNvPr id="8" name="Přímá spojovací čára 7"/>
          <p:cNvCxnSpPr/>
          <p:nvPr userDrawn="1"/>
        </p:nvCxnSpPr>
        <p:spPr>
          <a:xfrm>
            <a:off x="428596" y="1571612"/>
            <a:ext cx="82868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 smtClean="0"/>
              <a:t>Stránka </a:t>
            </a:r>
            <a:fld id="{48E274EE-690F-4746-AA67-60C7F9ED09CD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 smtClean="0"/>
              <a:t>Stránka </a:t>
            </a:r>
            <a:fld id="{48E274EE-690F-4746-AA67-60C7F9ED09CD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 smtClean="0"/>
              <a:t>Stránka </a:t>
            </a:r>
            <a:fld id="{48E274EE-690F-4746-AA67-60C7F9ED09CD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 smtClean="0"/>
              <a:t>Stránka </a:t>
            </a:r>
            <a:fld id="{48E274EE-690F-4746-AA67-60C7F9ED09CD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 smtClean="0"/>
              <a:t>Stránka </a:t>
            </a:r>
            <a:fld id="{48E274EE-690F-4746-AA67-60C7F9ED09CD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74EE-690F-4746-AA67-60C7F9ED09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74EE-690F-4746-AA67-60C7F9ED09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71406" y="64214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00364" y="642146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867556" y="64214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CC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vyrozum&#283;n&#237;.docx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wmf"/><Relationship Id="rId4" Type="http://schemas.openxmlformats.org/officeDocument/2006/relationships/oleObject" Target="file:///F:\Semin&#225;&#345;%20k%20novele%20KatV%20-%20GP\vyrozum&#283;n&#237;.docx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Postupy%20p&#345;i%20vyty&#269;ov&#225;n&#237;%20hranic%20pozemk&#367;_final.docx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file:///F:\Semin&#225;&#345;%20k%20novele%20KatV%20-%20GP\Postupy%20p&#345;i%20vyty&#269;ov&#225;n&#237;%20hranic%20pozemk&#367;_final.docx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42910" y="1285860"/>
            <a:ext cx="7772400" cy="1470025"/>
          </a:xfrm>
        </p:spPr>
        <p:txBody>
          <a:bodyPr>
            <a:normAutofit/>
          </a:bodyPr>
          <a:lstStyle/>
          <a:p>
            <a:r>
              <a:rPr lang="cs-CZ" b="1" dirty="0" smtClean="0">
                <a:solidFill>
                  <a:srgbClr val="CC0000"/>
                </a:solidFill>
              </a:rPr>
              <a:t>Napojení změny na dosavadní hranici - § 81 odst. 3</a:t>
            </a:r>
            <a:endParaRPr lang="cs-CZ" b="1" dirty="0">
              <a:solidFill>
                <a:srgbClr val="CC000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Jan Kmínek</a:t>
            </a:r>
          </a:p>
          <a:p>
            <a:r>
              <a:rPr lang="cs-CZ" sz="2400" dirty="0" smtClean="0"/>
              <a:t>Praha, 25.4.2017</a:t>
            </a:r>
            <a:endParaRPr lang="cs-CZ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Varianty napojení</a:t>
            </a:r>
            <a:br>
              <a:rPr lang="cs-CZ" dirty="0" smtClean="0"/>
            </a:br>
            <a:r>
              <a:rPr lang="cs-CZ" dirty="0" smtClean="0"/>
              <a:t>hranice označená - číselná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Napojení do existujícího bodu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Napojení mezi existující body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10</a:t>
            </a:fld>
            <a:endParaRPr lang="cs-CZ" dirty="0"/>
          </a:p>
        </p:txBody>
      </p:sp>
      <p:cxnSp>
        <p:nvCxnSpPr>
          <p:cNvPr id="12" name="Přímá spojnice 11"/>
          <p:cNvCxnSpPr/>
          <p:nvPr/>
        </p:nvCxnSpPr>
        <p:spPr>
          <a:xfrm>
            <a:off x="899592" y="2780928"/>
            <a:ext cx="1440160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/>
          <p:cNvCxnSpPr/>
          <p:nvPr/>
        </p:nvCxnSpPr>
        <p:spPr>
          <a:xfrm flipV="1">
            <a:off x="2339752" y="2780928"/>
            <a:ext cx="1224136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15"/>
          <p:cNvCxnSpPr/>
          <p:nvPr/>
        </p:nvCxnSpPr>
        <p:spPr>
          <a:xfrm flipV="1">
            <a:off x="2339752" y="3140968"/>
            <a:ext cx="0" cy="15121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ovéPole 17"/>
          <p:cNvSpPr txBox="1"/>
          <p:nvPr/>
        </p:nvSpPr>
        <p:spPr>
          <a:xfrm>
            <a:off x="2346777" y="3139567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kk3-5</a:t>
            </a:r>
            <a:endParaRPr lang="cs-CZ" dirty="0"/>
          </a:p>
        </p:txBody>
      </p:sp>
      <p:cxnSp>
        <p:nvCxnSpPr>
          <p:cNvPr id="21" name="Přímá spojnice 20"/>
          <p:cNvCxnSpPr/>
          <p:nvPr/>
        </p:nvCxnSpPr>
        <p:spPr>
          <a:xfrm>
            <a:off x="1643470" y="2855131"/>
            <a:ext cx="36004" cy="108012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Přímá spojnice 24"/>
          <p:cNvCxnSpPr/>
          <p:nvPr/>
        </p:nvCxnSpPr>
        <p:spPr>
          <a:xfrm flipH="1">
            <a:off x="1679474" y="2891135"/>
            <a:ext cx="116396" cy="72008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Přímá spojnice 27"/>
          <p:cNvCxnSpPr/>
          <p:nvPr/>
        </p:nvCxnSpPr>
        <p:spPr>
          <a:xfrm>
            <a:off x="2768588" y="2891135"/>
            <a:ext cx="129226" cy="69813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Přímá spojnice 28"/>
          <p:cNvCxnSpPr/>
          <p:nvPr/>
        </p:nvCxnSpPr>
        <p:spPr>
          <a:xfrm flipH="1">
            <a:off x="2897814" y="2829706"/>
            <a:ext cx="54006" cy="131242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Přímá spojnice 45"/>
          <p:cNvCxnSpPr/>
          <p:nvPr/>
        </p:nvCxnSpPr>
        <p:spPr>
          <a:xfrm>
            <a:off x="2340554" y="4653136"/>
            <a:ext cx="122413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Přímá spojnice 47"/>
          <p:cNvCxnSpPr/>
          <p:nvPr/>
        </p:nvCxnSpPr>
        <p:spPr>
          <a:xfrm flipV="1">
            <a:off x="2339752" y="4653136"/>
            <a:ext cx="802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Přímá spojnice 51"/>
          <p:cNvCxnSpPr/>
          <p:nvPr/>
        </p:nvCxnSpPr>
        <p:spPr>
          <a:xfrm flipV="1">
            <a:off x="2339752" y="4653136"/>
            <a:ext cx="21602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Přímá spojnice 53"/>
          <p:cNvCxnSpPr/>
          <p:nvPr/>
        </p:nvCxnSpPr>
        <p:spPr>
          <a:xfrm flipV="1">
            <a:off x="2447764" y="4653136"/>
            <a:ext cx="385437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Přímá spojnice 55"/>
          <p:cNvCxnSpPr/>
          <p:nvPr/>
        </p:nvCxnSpPr>
        <p:spPr>
          <a:xfrm flipV="1">
            <a:off x="2768588" y="4653136"/>
            <a:ext cx="356829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Přímá spojnice 57"/>
          <p:cNvCxnSpPr/>
          <p:nvPr/>
        </p:nvCxnSpPr>
        <p:spPr>
          <a:xfrm flipV="1">
            <a:off x="3059832" y="4653136"/>
            <a:ext cx="36004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ovéPole 58"/>
          <p:cNvSpPr txBox="1"/>
          <p:nvPr/>
        </p:nvSpPr>
        <p:spPr>
          <a:xfrm>
            <a:off x="1611683" y="4517095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kk3-5</a:t>
            </a:r>
            <a:endParaRPr lang="cs-CZ" dirty="0"/>
          </a:p>
        </p:txBody>
      </p:sp>
      <p:cxnSp>
        <p:nvCxnSpPr>
          <p:cNvPr id="60" name="Přímá spojnice 59"/>
          <p:cNvCxnSpPr/>
          <p:nvPr/>
        </p:nvCxnSpPr>
        <p:spPr>
          <a:xfrm>
            <a:off x="5436096" y="2924607"/>
            <a:ext cx="2448272" cy="385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Přímá spojnice 61"/>
          <p:cNvCxnSpPr/>
          <p:nvPr/>
        </p:nvCxnSpPr>
        <p:spPr>
          <a:xfrm>
            <a:off x="5940152" y="2829706"/>
            <a:ext cx="72008" cy="79431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Přímá spojnice 62"/>
          <p:cNvCxnSpPr/>
          <p:nvPr/>
        </p:nvCxnSpPr>
        <p:spPr>
          <a:xfrm flipH="1">
            <a:off x="6012160" y="2829706"/>
            <a:ext cx="58198" cy="79431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Přímá spojnice 70"/>
          <p:cNvCxnSpPr/>
          <p:nvPr/>
        </p:nvCxnSpPr>
        <p:spPr>
          <a:xfrm>
            <a:off x="7092280" y="2861805"/>
            <a:ext cx="72008" cy="79431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Přímá spojnice 71"/>
          <p:cNvCxnSpPr/>
          <p:nvPr/>
        </p:nvCxnSpPr>
        <p:spPr>
          <a:xfrm flipH="1">
            <a:off x="7164288" y="2861805"/>
            <a:ext cx="58198" cy="79431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ovéPole 72"/>
          <p:cNvSpPr txBox="1"/>
          <p:nvPr/>
        </p:nvSpPr>
        <p:spPr>
          <a:xfrm>
            <a:off x="6660232" y="2963143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kk3-5</a:t>
            </a:r>
            <a:endParaRPr lang="cs-CZ" dirty="0"/>
          </a:p>
        </p:txBody>
      </p:sp>
      <p:cxnSp>
        <p:nvCxnSpPr>
          <p:cNvPr id="74" name="Přímá spojnice 73"/>
          <p:cNvCxnSpPr/>
          <p:nvPr/>
        </p:nvCxnSpPr>
        <p:spPr>
          <a:xfrm flipV="1">
            <a:off x="6588224" y="2947609"/>
            <a:ext cx="0" cy="15121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80" name="Ovál 79"/>
          <p:cNvSpPr/>
          <p:nvPr/>
        </p:nvSpPr>
        <p:spPr>
          <a:xfrm>
            <a:off x="6534218" y="2762557"/>
            <a:ext cx="108012" cy="146211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 useBgFill="1">
        <p:nvSpPr>
          <p:cNvPr id="75" name="Ovál 74"/>
          <p:cNvSpPr/>
          <p:nvPr/>
        </p:nvSpPr>
        <p:spPr>
          <a:xfrm>
            <a:off x="6480212" y="2843839"/>
            <a:ext cx="216024" cy="19479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77" name="Přímá spojnice 76"/>
          <p:cNvCxnSpPr/>
          <p:nvPr/>
        </p:nvCxnSpPr>
        <p:spPr>
          <a:xfrm>
            <a:off x="5076056" y="3897052"/>
            <a:ext cx="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Přímá spojnice 78"/>
          <p:cNvCxnSpPr/>
          <p:nvPr/>
        </p:nvCxnSpPr>
        <p:spPr>
          <a:xfrm>
            <a:off x="6588224" y="2917915"/>
            <a:ext cx="0" cy="593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Přímá spojnice 80"/>
          <p:cNvCxnSpPr/>
          <p:nvPr/>
        </p:nvCxnSpPr>
        <p:spPr>
          <a:xfrm flipV="1">
            <a:off x="3563086" y="4653136"/>
            <a:ext cx="802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Přímá spojnice 81"/>
          <p:cNvCxnSpPr/>
          <p:nvPr/>
        </p:nvCxnSpPr>
        <p:spPr>
          <a:xfrm flipV="1">
            <a:off x="3347864" y="4805536"/>
            <a:ext cx="224408" cy="279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Přímá spojnice 83"/>
          <p:cNvCxnSpPr/>
          <p:nvPr/>
        </p:nvCxnSpPr>
        <p:spPr>
          <a:xfrm>
            <a:off x="5976156" y="4471196"/>
            <a:ext cx="122413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Přímá spojnice 84"/>
          <p:cNvCxnSpPr/>
          <p:nvPr/>
        </p:nvCxnSpPr>
        <p:spPr>
          <a:xfrm flipV="1">
            <a:off x="5975354" y="4471196"/>
            <a:ext cx="802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Přímá spojnice 85"/>
          <p:cNvCxnSpPr/>
          <p:nvPr/>
        </p:nvCxnSpPr>
        <p:spPr>
          <a:xfrm flipV="1">
            <a:off x="5975354" y="4471196"/>
            <a:ext cx="21602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Přímá spojnice 86"/>
          <p:cNvCxnSpPr/>
          <p:nvPr/>
        </p:nvCxnSpPr>
        <p:spPr>
          <a:xfrm flipV="1">
            <a:off x="6083366" y="4471196"/>
            <a:ext cx="385437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Přímá spojnice 87"/>
          <p:cNvCxnSpPr/>
          <p:nvPr/>
        </p:nvCxnSpPr>
        <p:spPr>
          <a:xfrm flipV="1">
            <a:off x="6404190" y="4471196"/>
            <a:ext cx="356829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Přímá spojnice 88"/>
          <p:cNvCxnSpPr/>
          <p:nvPr/>
        </p:nvCxnSpPr>
        <p:spPr>
          <a:xfrm flipV="1">
            <a:off x="6695434" y="4471196"/>
            <a:ext cx="36004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Přímá spojnice 89"/>
          <p:cNvCxnSpPr/>
          <p:nvPr/>
        </p:nvCxnSpPr>
        <p:spPr>
          <a:xfrm flipV="1">
            <a:off x="7198688" y="4471196"/>
            <a:ext cx="802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Přímá spojnice 90"/>
          <p:cNvCxnSpPr/>
          <p:nvPr/>
        </p:nvCxnSpPr>
        <p:spPr>
          <a:xfrm flipV="1">
            <a:off x="6983466" y="4623596"/>
            <a:ext cx="224408" cy="279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ovéPole 91"/>
          <p:cNvSpPr txBox="1"/>
          <p:nvPr/>
        </p:nvSpPr>
        <p:spPr>
          <a:xfrm>
            <a:off x="6518625" y="4112778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kk3-5</a:t>
            </a:r>
            <a:endParaRPr lang="cs-CZ" dirty="0"/>
          </a:p>
        </p:txBody>
      </p:sp>
      <p:sp>
        <p:nvSpPr>
          <p:cNvPr id="94" name="TextovéPole 93"/>
          <p:cNvSpPr txBox="1"/>
          <p:nvPr/>
        </p:nvSpPr>
        <p:spPr>
          <a:xfrm>
            <a:off x="467544" y="5669915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tx2"/>
                </a:solidFill>
              </a:rPr>
              <a:t>Dosavadní postup není novelou dotčen.</a:t>
            </a:r>
          </a:p>
          <a:p>
            <a:r>
              <a:rPr lang="cs-CZ" dirty="0" smtClean="0">
                <a:solidFill>
                  <a:schemeClr val="tx2"/>
                </a:solidFill>
              </a:rPr>
              <a:t>Je-li lomový bod již v terénu označen mezníkem, vyznačuje značka 1.05 se černě.</a:t>
            </a:r>
          </a:p>
        </p:txBody>
      </p:sp>
      <p:grpSp>
        <p:nvGrpSpPr>
          <p:cNvPr id="98" name="Skupina 97"/>
          <p:cNvGrpSpPr/>
          <p:nvPr/>
        </p:nvGrpSpPr>
        <p:grpSpPr>
          <a:xfrm>
            <a:off x="2231740" y="2969130"/>
            <a:ext cx="216024" cy="276076"/>
            <a:chOff x="2231740" y="2969130"/>
            <a:chExt cx="216024" cy="276076"/>
          </a:xfrm>
        </p:grpSpPr>
        <p:sp useBgFill="1">
          <p:nvSpPr>
            <p:cNvPr id="95" name="Ovál 94"/>
            <p:cNvSpPr/>
            <p:nvPr/>
          </p:nvSpPr>
          <p:spPr>
            <a:xfrm>
              <a:off x="2285746" y="2969130"/>
              <a:ext cx="108012" cy="146211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 useBgFill="1">
          <p:nvSpPr>
            <p:cNvPr id="96" name="Ovál 95"/>
            <p:cNvSpPr/>
            <p:nvPr/>
          </p:nvSpPr>
          <p:spPr>
            <a:xfrm>
              <a:off x="2231740" y="3050412"/>
              <a:ext cx="216024" cy="194794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97" name="Přímá spojnice 96"/>
            <p:cNvCxnSpPr/>
            <p:nvPr/>
          </p:nvCxnSpPr>
          <p:spPr>
            <a:xfrm>
              <a:off x="2339752" y="3124488"/>
              <a:ext cx="0" cy="5938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12239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Varianty napojení</a:t>
            </a:r>
            <a:br>
              <a:rPr lang="cs-CZ" dirty="0" smtClean="0"/>
            </a:br>
            <a:r>
              <a:rPr lang="cs-CZ" dirty="0" smtClean="0"/>
              <a:t>hranice neoznačená - číselná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Napojení do existujícího bodu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Napojení mezi existující body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11</a:t>
            </a:fld>
            <a:endParaRPr lang="cs-CZ" dirty="0"/>
          </a:p>
        </p:txBody>
      </p:sp>
      <p:cxnSp>
        <p:nvCxnSpPr>
          <p:cNvPr id="12" name="Přímá spojnice 11"/>
          <p:cNvCxnSpPr/>
          <p:nvPr/>
        </p:nvCxnSpPr>
        <p:spPr>
          <a:xfrm>
            <a:off x="899592" y="2780928"/>
            <a:ext cx="1440160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12"/>
          <p:cNvCxnSpPr/>
          <p:nvPr/>
        </p:nvCxnSpPr>
        <p:spPr>
          <a:xfrm flipV="1">
            <a:off x="2339752" y="2780928"/>
            <a:ext cx="1224136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/>
          <p:cNvCxnSpPr/>
          <p:nvPr/>
        </p:nvCxnSpPr>
        <p:spPr>
          <a:xfrm flipV="1">
            <a:off x="2339752" y="3140968"/>
            <a:ext cx="0" cy="15121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ovéPole 14"/>
          <p:cNvSpPr txBox="1"/>
          <p:nvPr/>
        </p:nvSpPr>
        <p:spPr>
          <a:xfrm>
            <a:off x="2346777" y="3139567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kk3-5</a:t>
            </a:r>
            <a:endParaRPr lang="cs-CZ" dirty="0"/>
          </a:p>
        </p:txBody>
      </p:sp>
      <p:cxnSp>
        <p:nvCxnSpPr>
          <p:cNvPr id="27" name="Přímá spojnice 26"/>
          <p:cNvCxnSpPr/>
          <p:nvPr/>
        </p:nvCxnSpPr>
        <p:spPr>
          <a:xfrm>
            <a:off x="5436096" y="2924607"/>
            <a:ext cx="2448272" cy="385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ovéPole 31"/>
          <p:cNvSpPr txBox="1"/>
          <p:nvPr/>
        </p:nvSpPr>
        <p:spPr>
          <a:xfrm>
            <a:off x="6660232" y="2963143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kk3-5</a:t>
            </a:r>
            <a:endParaRPr lang="cs-CZ" dirty="0"/>
          </a:p>
        </p:txBody>
      </p:sp>
      <p:cxnSp>
        <p:nvCxnSpPr>
          <p:cNvPr id="33" name="Přímá spojnice 32"/>
          <p:cNvCxnSpPr/>
          <p:nvPr/>
        </p:nvCxnSpPr>
        <p:spPr>
          <a:xfrm flipV="1">
            <a:off x="6588224" y="2947609"/>
            <a:ext cx="0" cy="15121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4" name="Ovál 33"/>
          <p:cNvSpPr/>
          <p:nvPr/>
        </p:nvSpPr>
        <p:spPr>
          <a:xfrm>
            <a:off x="6534218" y="2762557"/>
            <a:ext cx="108012" cy="146211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 useBgFill="1">
        <p:nvSpPr>
          <p:cNvPr id="35" name="Ovál 34"/>
          <p:cNvSpPr/>
          <p:nvPr/>
        </p:nvSpPr>
        <p:spPr>
          <a:xfrm>
            <a:off x="6480212" y="2843839"/>
            <a:ext cx="216024" cy="19479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36" name="Přímá spojnice 35"/>
          <p:cNvCxnSpPr/>
          <p:nvPr/>
        </p:nvCxnSpPr>
        <p:spPr>
          <a:xfrm>
            <a:off x="5076056" y="3897052"/>
            <a:ext cx="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Přímá spojnice 36"/>
          <p:cNvCxnSpPr/>
          <p:nvPr/>
        </p:nvCxnSpPr>
        <p:spPr>
          <a:xfrm>
            <a:off x="6588224" y="2917915"/>
            <a:ext cx="0" cy="593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49" name="Ovál 48"/>
          <p:cNvSpPr/>
          <p:nvPr/>
        </p:nvSpPr>
        <p:spPr>
          <a:xfrm>
            <a:off x="2285746" y="2960888"/>
            <a:ext cx="108012" cy="146211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 useBgFill="1">
        <p:nvSpPr>
          <p:cNvPr id="50" name="Ovál 49"/>
          <p:cNvSpPr/>
          <p:nvPr/>
        </p:nvSpPr>
        <p:spPr>
          <a:xfrm>
            <a:off x="2231740" y="3042170"/>
            <a:ext cx="216024" cy="19479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51" name="Přímá spojnice 50"/>
          <p:cNvCxnSpPr/>
          <p:nvPr/>
        </p:nvCxnSpPr>
        <p:spPr>
          <a:xfrm>
            <a:off x="2339752" y="3116246"/>
            <a:ext cx="0" cy="593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ovéPole 51"/>
          <p:cNvSpPr txBox="1"/>
          <p:nvPr/>
        </p:nvSpPr>
        <p:spPr>
          <a:xfrm>
            <a:off x="467544" y="5669915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tx2"/>
                </a:solidFill>
              </a:rPr>
              <a:t>Dosavadní postup není novelou dotčen</a:t>
            </a:r>
            <a:r>
              <a:rPr lang="cs-CZ" dirty="0">
                <a:solidFill>
                  <a:schemeClr val="tx2"/>
                </a:solidFill>
              </a:rPr>
              <a:t>. </a:t>
            </a:r>
            <a:r>
              <a:rPr lang="cs-CZ" dirty="0" smtClean="0">
                <a:solidFill>
                  <a:schemeClr val="tx2"/>
                </a:solidFill>
              </a:rPr>
              <a:t>Mezník součástí nové hranice – červeně.</a:t>
            </a:r>
          </a:p>
          <a:p>
            <a:r>
              <a:rPr lang="cs-CZ" dirty="0" smtClean="0">
                <a:solidFill>
                  <a:schemeClr val="tx2"/>
                </a:solidFill>
              </a:rPr>
              <a:t>Je-li </a:t>
            </a:r>
            <a:r>
              <a:rPr lang="cs-CZ" dirty="0">
                <a:solidFill>
                  <a:schemeClr val="tx2"/>
                </a:solidFill>
              </a:rPr>
              <a:t>lomový bod již v terénu označen mezníkem, vyznačuje značka 1.05 se černě.</a:t>
            </a:r>
          </a:p>
        </p:txBody>
      </p:sp>
      <p:grpSp>
        <p:nvGrpSpPr>
          <p:cNvPr id="23" name="Skupina 22"/>
          <p:cNvGrpSpPr/>
          <p:nvPr/>
        </p:nvGrpSpPr>
        <p:grpSpPr>
          <a:xfrm>
            <a:off x="2231740" y="2969130"/>
            <a:ext cx="216024" cy="276076"/>
            <a:chOff x="2231740" y="2969130"/>
            <a:chExt cx="216024" cy="276076"/>
          </a:xfrm>
        </p:grpSpPr>
        <p:sp useBgFill="1">
          <p:nvSpPr>
            <p:cNvPr id="24" name="Ovál 23"/>
            <p:cNvSpPr/>
            <p:nvPr/>
          </p:nvSpPr>
          <p:spPr>
            <a:xfrm>
              <a:off x="2285746" y="2969130"/>
              <a:ext cx="108012" cy="146211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 useBgFill="1">
          <p:nvSpPr>
            <p:cNvPr id="25" name="Ovál 24"/>
            <p:cNvSpPr/>
            <p:nvPr/>
          </p:nvSpPr>
          <p:spPr>
            <a:xfrm>
              <a:off x="2231740" y="3050412"/>
              <a:ext cx="216024" cy="194794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26" name="Přímá spojnice 25"/>
            <p:cNvCxnSpPr/>
            <p:nvPr/>
          </p:nvCxnSpPr>
          <p:spPr>
            <a:xfrm>
              <a:off x="2339752" y="3124488"/>
              <a:ext cx="0" cy="5938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71815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Varianty napojení</a:t>
            </a:r>
            <a:br>
              <a:rPr lang="cs-CZ" dirty="0" smtClean="0"/>
            </a:br>
            <a:r>
              <a:rPr lang="cs-CZ" dirty="0" smtClean="0"/>
              <a:t>hranice označená - nečíselná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Napojení do existujícího bodu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Napojení mezi existující body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12</a:t>
            </a:fld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467544" y="5669915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tx2"/>
                </a:solidFill>
              </a:rPr>
              <a:t>Vždy přizpůsobení změny mapě [bod 16.26 </a:t>
            </a:r>
            <a:r>
              <a:rPr lang="cs-CZ" dirty="0" err="1" smtClean="0">
                <a:solidFill>
                  <a:schemeClr val="tx2"/>
                </a:solidFill>
              </a:rPr>
              <a:t>KatV</a:t>
            </a:r>
            <a:r>
              <a:rPr lang="cs-CZ" dirty="0" smtClean="0">
                <a:solidFill>
                  <a:schemeClr val="tx2"/>
                </a:solidFill>
              </a:rPr>
              <a:t>]. Hraniční znak vždy červeně (bod je předmětem zpřesnění).</a:t>
            </a:r>
          </a:p>
        </p:txBody>
      </p:sp>
      <p:cxnSp>
        <p:nvCxnSpPr>
          <p:cNvPr id="11" name="Přímá spojnice 10"/>
          <p:cNvCxnSpPr/>
          <p:nvPr/>
        </p:nvCxnSpPr>
        <p:spPr>
          <a:xfrm>
            <a:off x="899592" y="2780928"/>
            <a:ext cx="1440160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11"/>
          <p:cNvCxnSpPr/>
          <p:nvPr/>
        </p:nvCxnSpPr>
        <p:spPr>
          <a:xfrm flipV="1">
            <a:off x="2339752" y="2780928"/>
            <a:ext cx="1224136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12"/>
          <p:cNvCxnSpPr/>
          <p:nvPr/>
        </p:nvCxnSpPr>
        <p:spPr>
          <a:xfrm flipV="1">
            <a:off x="2339752" y="3140968"/>
            <a:ext cx="0" cy="15121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ovéPole 13"/>
          <p:cNvSpPr txBox="1"/>
          <p:nvPr/>
        </p:nvSpPr>
        <p:spPr>
          <a:xfrm>
            <a:off x="2346777" y="3139567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kk3</a:t>
            </a:r>
            <a:endParaRPr lang="cs-CZ" dirty="0"/>
          </a:p>
        </p:txBody>
      </p:sp>
      <p:cxnSp>
        <p:nvCxnSpPr>
          <p:cNvPr id="15" name="Přímá spojnice 14"/>
          <p:cNvCxnSpPr/>
          <p:nvPr/>
        </p:nvCxnSpPr>
        <p:spPr>
          <a:xfrm>
            <a:off x="1643470" y="2855131"/>
            <a:ext cx="36004" cy="108012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15"/>
          <p:cNvCxnSpPr/>
          <p:nvPr/>
        </p:nvCxnSpPr>
        <p:spPr>
          <a:xfrm flipH="1">
            <a:off x="1679474" y="2891135"/>
            <a:ext cx="116396" cy="72008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16"/>
          <p:cNvCxnSpPr/>
          <p:nvPr/>
        </p:nvCxnSpPr>
        <p:spPr>
          <a:xfrm>
            <a:off x="2768588" y="2891135"/>
            <a:ext cx="129226" cy="69813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17"/>
          <p:cNvCxnSpPr/>
          <p:nvPr/>
        </p:nvCxnSpPr>
        <p:spPr>
          <a:xfrm flipH="1">
            <a:off x="2897814" y="2829706"/>
            <a:ext cx="54006" cy="131242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18"/>
          <p:cNvCxnSpPr/>
          <p:nvPr/>
        </p:nvCxnSpPr>
        <p:spPr>
          <a:xfrm>
            <a:off x="2340554" y="4653136"/>
            <a:ext cx="122413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19"/>
          <p:cNvCxnSpPr/>
          <p:nvPr/>
        </p:nvCxnSpPr>
        <p:spPr>
          <a:xfrm flipV="1">
            <a:off x="2339752" y="4653136"/>
            <a:ext cx="802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nice 20"/>
          <p:cNvCxnSpPr/>
          <p:nvPr/>
        </p:nvCxnSpPr>
        <p:spPr>
          <a:xfrm flipV="1">
            <a:off x="2339752" y="4653136"/>
            <a:ext cx="21602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21"/>
          <p:cNvCxnSpPr/>
          <p:nvPr/>
        </p:nvCxnSpPr>
        <p:spPr>
          <a:xfrm flipV="1">
            <a:off x="2447764" y="4653136"/>
            <a:ext cx="385437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22"/>
          <p:cNvCxnSpPr/>
          <p:nvPr/>
        </p:nvCxnSpPr>
        <p:spPr>
          <a:xfrm flipV="1">
            <a:off x="2768588" y="4653136"/>
            <a:ext cx="356829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23"/>
          <p:cNvCxnSpPr/>
          <p:nvPr/>
        </p:nvCxnSpPr>
        <p:spPr>
          <a:xfrm flipV="1">
            <a:off x="3059832" y="4653136"/>
            <a:ext cx="36004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ovéPole 24"/>
          <p:cNvSpPr txBox="1"/>
          <p:nvPr/>
        </p:nvSpPr>
        <p:spPr>
          <a:xfrm>
            <a:off x="1773149" y="4502554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kk3</a:t>
            </a:r>
            <a:endParaRPr lang="cs-CZ" dirty="0"/>
          </a:p>
        </p:txBody>
      </p:sp>
      <p:cxnSp>
        <p:nvCxnSpPr>
          <p:cNvPr id="26" name="Přímá spojnice 25"/>
          <p:cNvCxnSpPr/>
          <p:nvPr/>
        </p:nvCxnSpPr>
        <p:spPr>
          <a:xfrm>
            <a:off x="5436096" y="2924607"/>
            <a:ext cx="2448272" cy="385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Přímá spojnice 26"/>
          <p:cNvCxnSpPr/>
          <p:nvPr/>
        </p:nvCxnSpPr>
        <p:spPr>
          <a:xfrm>
            <a:off x="5940152" y="2829706"/>
            <a:ext cx="72008" cy="79431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Přímá spojnice 27"/>
          <p:cNvCxnSpPr/>
          <p:nvPr/>
        </p:nvCxnSpPr>
        <p:spPr>
          <a:xfrm flipH="1">
            <a:off x="6012160" y="2829706"/>
            <a:ext cx="58198" cy="79431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Přímá spojnice 28"/>
          <p:cNvCxnSpPr/>
          <p:nvPr/>
        </p:nvCxnSpPr>
        <p:spPr>
          <a:xfrm>
            <a:off x="7092280" y="2861805"/>
            <a:ext cx="72008" cy="79431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Přímá spojnice 29"/>
          <p:cNvCxnSpPr/>
          <p:nvPr/>
        </p:nvCxnSpPr>
        <p:spPr>
          <a:xfrm flipH="1">
            <a:off x="7164288" y="2861805"/>
            <a:ext cx="58198" cy="79431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ovéPole 30"/>
          <p:cNvSpPr txBox="1"/>
          <p:nvPr/>
        </p:nvSpPr>
        <p:spPr>
          <a:xfrm>
            <a:off x="6660232" y="2963143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kk3</a:t>
            </a:r>
            <a:endParaRPr lang="cs-CZ" dirty="0"/>
          </a:p>
        </p:txBody>
      </p:sp>
      <p:cxnSp>
        <p:nvCxnSpPr>
          <p:cNvPr id="32" name="Přímá spojnice 31"/>
          <p:cNvCxnSpPr/>
          <p:nvPr/>
        </p:nvCxnSpPr>
        <p:spPr>
          <a:xfrm flipV="1">
            <a:off x="6588224" y="2947609"/>
            <a:ext cx="0" cy="15121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3" name="Ovál 32"/>
          <p:cNvSpPr/>
          <p:nvPr/>
        </p:nvSpPr>
        <p:spPr>
          <a:xfrm>
            <a:off x="6534218" y="2762557"/>
            <a:ext cx="108012" cy="146211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 useBgFill="1">
        <p:nvSpPr>
          <p:cNvPr id="34" name="Ovál 33"/>
          <p:cNvSpPr/>
          <p:nvPr/>
        </p:nvSpPr>
        <p:spPr>
          <a:xfrm>
            <a:off x="6480212" y="2843839"/>
            <a:ext cx="216024" cy="19479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35" name="Přímá spojnice 34"/>
          <p:cNvCxnSpPr/>
          <p:nvPr/>
        </p:nvCxnSpPr>
        <p:spPr>
          <a:xfrm>
            <a:off x="5076056" y="3897052"/>
            <a:ext cx="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Přímá spojnice 35"/>
          <p:cNvCxnSpPr/>
          <p:nvPr/>
        </p:nvCxnSpPr>
        <p:spPr>
          <a:xfrm>
            <a:off x="6588224" y="2917915"/>
            <a:ext cx="0" cy="593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Přímá spojnice 36"/>
          <p:cNvCxnSpPr/>
          <p:nvPr/>
        </p:nvCxnSpPr>
        <p:spPr>
          <a:xfrm flipV="1">
            <a:off x="3563086" y="4653136"/>
            <a:ext cx="802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Přímá spojnice 37"/>
          <p:cNvCxnSpPr/>
          <p:nvPr/>
        </p:nvCxnSpPr>
        <p:spPr>
          <a:xfrm flipV="1">
            <a:off x="3347864" y="4805536"/>
            <a:ext cx="224408" cy="279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Přímá spojnice 38"/>
          <p:cNvCxnSpPr/>
          <p:nvPr/>
        </p:nvCxnSpPr>
        <p:spPr>
          <a:xfrm>
            <a:off x="5976156" y="4471196"/>
            <a:ext cx="122413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Přímá spojnice 39"/>
          <p:cNvCxnSpPr/>
          <p:nvPr/>
        </p:nvCxnSpPr>
        <p:spPr>
          <a:xfrm flipV="1">
            <a:off x="5975354" y="4471196"/>
            <a:ext cx="802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Přímá spojnice 40"/>
          <p:cNvCxnSpPr/>
          <p:nvPr/>
        </p:nvCxnSpPr>
        <p:spPr>
          <a:xfrm flipV="1">
            <a:off x="5975354" y="4471196"/>
            <a:ext cx="21602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Přímá spojnice 41"/>
          <p:cNvCxnSpPr/>
          <p:nvPr/>
        </p:nvCxnSpPr>
        <p:spPr>
          <a:xfrm flipV="1">
            <a:off x="6083366" y="4471196"/>
            <a:ext cx="385437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Přímá spojnice 42"/>
          <p:cNvCxnSpPr/>
          <p:nvPr/>
        </p:nvCxnSpPr>
        <p:spPr>
          <a:xfrm flipV="1">
            <a:off x="6404190" y="4471196"/>
            <a:ext cx="356829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Přímá spojnice 43"/>
          <p:cNvCxnSpPr/>
          <p:nvPr/>
        </p:nvCxnSpPr>
        <p:spPr>
          <a:xfrm flipV="1">
            <a:off x="6695434" y="4471196"/>
            <a:ext cx="36004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Přímá spojnice 44"/>
          <p:cNvCxnSpPr/>
          <p:nvPr/>
        </p:nvCxnSpPr>
        <p:spPr>
          <a:xfrm flipV="1">
            <a:off x="7198688" y="4471196"/>
            <a:ext cx="802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Přímá spojnice 45"/>
          <p:cNvCxnSpPr/>
          <p:nvPr/>
        </p:nvCxnSpPr>
        <p:spPr>
          <a:xfrm flipV="1">
            <a:off x="6983466" y="4623596"/>
            <a:ext cx="224408" cy="279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ovéPole 46"/>
          <p:cNvSpPr txBox="1"/>
          <p:nvPr/>
        </p:nvSpPr>
        <p:spPr>
          <a:xfrm>
            <a:off x="6585594" y="4090445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kk3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3458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Varianty napojení</a:t>
            </a:r>
            <a:br>
              <a:rPr lang="cs-CZ" dirty="0" smtClean="0"/>
            </a:br>
            <a:r>
              <a:rPr lang="cs-CZ" dirty="0" smtClean="0"/>
              <a:t>hranice označená – nečíselná</a:t>
            </a:r>
            <a:br>
              <a:rPr lang="cs-CZ" dirty="0" smtClean="0"/>
            </a:br>
            <a:r>
              <a:rPr lang="cs-CZ" sz="3600" b="1" dirty="0" smtClean="0"/>
              <a:t>Nesouhlas vlastníka!</a:t>
            </a:r>
            <a:endParaRPr lang="cs-CZ" sz="36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Napojení do existujícího bodu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Napojení mezi existující body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13</a:t>
            </a:fld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467544" y="5669915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tx2"/>
                </a:solidFill>
              </a:rPr>
              <a:t>Vždy přizpůsobení změny mapě [bod 16.26 </a:t>
            </a:r>
            <a:r>
              <a:rPr lang="cs-CZ" dirty="0" err="1" smtClean="0">
                <a:solidFill>
                  <a:schemeClr val="tx2"/>
                </a:solidFill>
              </a:rPr>
              <a:t>KatV</a:t>
            </a:r>
            <a:r>
              <a:rPr lang="cs-CZ" dirty="0" smtClean="0">
                <a:solidFill>
                  <a:schemeClr val="tx2"/>
                </a:solidFill>
              </a:rPr>
              <a:t>]. </a:t>
            </a:r>
            <a:r>
              <a:rPr lang="cs-CZ" dirty="0">
                <a:solidFill>
                  <a:schemeClr val="tx2"/>
                </a:solidFill>
              </a:rPr>
              <a:t>Je-li lomový bod </a:t>
            </a:r>
            <a:r>
              <a:rPr lang="cs-CZ" dirty="0" smtClean="0">
                <a:solidFill>
                  <a:schemeClr val="tx2"/>
                </a:solidFill>
              </a:rPr>
              <a:t>v </a:t>
            </a:r>
            <a:r>
              <a:rPr lang="cs-CZ" dirty="0">
                <a:solidFill>
                  <a:schemeClr val="tx2"/>
                </a:solidFill>
              </a:rPr>
              <a:t>terénu označen mezníkem, vyznačuje značka 1.05 se černě.</a:t>
            </a:r>
            <a:endParaRPr lang="cs-CZ" dirty="0" smtClean="0">
              <a:solidFill>
                <a:schemeClr val="tx2"/>
              </a:solidFill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899592" y="2780928"/>
            <a:ext cx="1440160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11"/>
          <p:cNvCxnSpPr/>
          <p:nvPr/>
        </p:nvCxnSpPr>
        <p:spPr>
          <a:xfrm flipV="1">
            <a:off x="2339752" y="2780928"/>
            <a:ext cx="1224136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12"/>
          <p:cNvCxnSpPr/>
          <p:nvPr/>
        </p:nvCxnSpPr>
        <p:spPr>
          <a:xfrm flipV="1">
            <a:off x="2339752" y="3140968"/>
            <a:ext cx="0" cy="15121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ovéPole 13"/>
          <p:cNvSpPr txBox="1"/>
          <p:nvPr/>
        </p:nvSpPr>
        <p:spPr>
          <a:xfrm>
            <a:off x="2346777" y="3139567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kk6-8</a:t>
            </a:r>
            <a:endParaRPr lang="cs-CZ" dirty="0"/>
          </a:p>
        </p:txBody>
      </p:sp>
      <p:cxnSp>
        <p:nvCxnSpPr>
          <p:cNvPr id="15" name="Přímá spojnice 14"/>
          <p:cNvCxnSpPr/>
          <p:nvPr/>
        </p:nvCxnSpPr>
        <p:spPr>
          <a:xfrm>
            <a:off x="1643470" y="2855131"/>
            <a:ext cx="36004" cy="108012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15"/>
          <p:cNvCxnSpPr/>
          <p:nvPr/>
        </p:nvCxnSpPr>
        <p:spPr>
          <a:xfrm flipH="1">
            <a:off x="1679474" y="2891135"/>
            <a:ext cx="116396" cy="72008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16"/>
          <p:cNvCxnSpPr/>
          <p:nvPr/>
        </p:nvCxnSpPr>
        <p:spPr>
          <a:xfrm>
            <a:off x="2768588" y="2891135"/>
            <a:ext cx="129226" cy="69813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17"/>
          <p:cNvCxnSpPr/>
          <p:nvPr/>
        </p:nvCxnSpPr>
        <p:spPr>
          <a:xfrm flipH="1">
            <a:off x="2897814" y="2829706"/>
            <a:ext cx="54006" cy="131242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18"/>
          <p:cNvCxnSpPr/>
          <p:nvPr/>
        </p:nvCxnSpPr>
        <p:spPr>
          <a:xfrm>
            <a:off x="2340554" y="4653136"/>
            <a:ext cx="122413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19"/>
          <p:cNvCxnSpPr/>
          <p:nvPr/>
        </p:nvCxnSpPr>
        <p:spPr>
          <a:xfrm flipV="1">
            <a:off x="2339752" y="4653136"/>
            <a:ext cx="802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nice 20"/>
          <p:cNvCxnSpPr/>
          <p:nvPr/>
        </p:nvCxnSpPr>
        <p:spPr>
          <a:xfrm flipV="1">
            <a:off x="2339752" y="4653136"/>
            <a:ext cx="21602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21"/>
          <p:cNvCxnSpPr/>
          <p:nvPr/>
        </p:nvCxnSpPr>
        <p:spPr>
          <a:xfrm flipV="1">
            <a:off x="2447764" y="4653136"/>
            <a:ext cx="385437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22"/>
          <p:cNvCxnSpPr/>
          <p:nvPr/>
        </p:nvCxnSpPr>
        <p:spPr>
          <a:xfrm flipV="1">
            <a:off x="2768588" y="4653136"/>
            <a:ext cx="356829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23"/>
          <p:cNvCxnSpPr/>
          <p:nvPr/>
        </p:nvCxnSpPr>
        <p:spPr>
          <a:xfrm flipV="1">
            <a:off x="3059832" y="4653136"/>
            <a:ext cx="36004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ovéPole 24"/>
          <p:cNvSpPr txBox="1"/>
          <p:nvPr/>
        </p:nvSpPr>
        <p:spPr>
          <a:xfrm>
            <a:off x="1605608" y="4502554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Kk6-8</a:t>
            </a:r>
            <a:endParaRPr lang="cs-CZ" dirty="0"/>
          </a:p>
        </p:txBody>
      </p:sp>
      <p:cxnSp>
        <p:nvCxnSpPr>
          <p:cNvPr id="26" name="Přímá spojnice 25"/>
          <p:cNvCxnSpPr/>
          <p:nvPr/>
        </p:nvCxnSpPr>
        <p:spPr>
          <a:xfrm>
            <a:off x="5436096" y="2924607"/>
            <a:ext cx="2448272" cy="385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Přímá spojnice 26"/>
          <p:cNvCxnSpPr/>
          <p:nvPr/>
        </p:nvCxnSpPr>
        <p:spPr>
          <a:xfrm>
            <a:off x="5940152" y="2829706"/>
            <a:ext cx="72008" cy="79431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Přímá spojnice 27"/>
          <p:cNvCxnSpPr/>
          <p:nvPr/>
        </p:nvCxnSpPr>
        <p:spPr>
          <a:xfrm flipH="1">
            <a:off x="6012160" y="2829706"/>
            <a:ext cx="58198" cy="79431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Přímá spojnice 28"/>
          <p:cNvCxnSpPr/>
          <p:nvPr/>
        </p:nvCxnSpPr>
        <p:spPr>
          <a:xfrm>
            <a:off x="7092280" y="2861805"/>
            <a:ext cx="72008" cy="79431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Přímá spojnice 29"/>
          <p:cNvCxnSpPr/>
          <p:nvPr/>
        </p:nvCxnSpPr>
        <p:spPr>
          <a:xfrm flipH="1">
            <a:off x="7164288" y="2861805"/>
            <a:ext cx="58198" cy="79431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ovéPole 30"/>
          <p:cNvSpPr txBox="1"/>
          <p:nvPr/>
        </p:nvSpPr>
        <p:spPr>
          <a:xfrm>
            <a:off x="6660232" y="2963143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kk6-8</a:t>
            </a:r>
            <a:endParaRPr lang="cs-CZ" dirty="0"/>
          </a:p>
        </p:txBody>
      </p:sp>
      <p:cxnSp>
        <p:nvCxnSpPr>
          <p:cNvPr id="32" name="Přímá spojnice 31"/>
          <p:cNvCxnSpPr/>
          <p:nvPr/>
        </p:nvCxnSpPr>
        <p:spPr>
          <a:xfrm flipV="1">
            <a:off x="6588224" y="2947609"/>
            <a:ext cx="0" cy="15121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Přímá spojnice 34"/>
          <p:cNvCxnSpPr/>
          <p:nvPr/>
        </p:nvCxnSpPr>
        <p:spPr>
          <a:xfrm>
            <a:off x="5076056" y="3897052"/>
            <a:ext cx="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Přímá spojnice 35"/>
          <p:cNvCxnSpPr/>
          <p:nvPr/>
        </p:nvCxnSpPr>
        <p:spPr>
          <a:xfrm>
            <a:off x="6588224" y="2917915"/>
            <a:ext cx="0" cy="593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Přímá spojnice 36"/>
          <p:cNvCxnSpPr/>
          <p:nvPr/>
        </p:nvCxnSpPr>
        <p:spPr>
          <a:xfrm flipV="1">
            <a:off x="3563086" y="4653136"/>
            <a:ext cx="802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Přímá spojnice 37"/>
          <p:cNvCxnSpPr/>
          <p:nvPr/>
        </p:nvCxnSpPr>
        <p:spPr>
          <a:xfrm flipV="1">
            <a:off x="3347864" y="4805536"/>
            <a:ext cx="224408" cy="279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Přímá spojnice 38"/>
          <p:cNvCxnSpPr/>
          <p:nvPr/>
        </p:nvCxnSpPr>
        <p:spPr>
          <a:xfrm>
            <a:off x="5976156" y="4471196"/>
            <a:ext cx="122413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Přímá spojnice 39"/>
          <p:cNvCxnSpPr/>
          <p:nvPr/>
        </p:nvCxnSpPr>
        <p:spPr>
          <a:xfrm flipV="1">
            <a:off x="5975354" y="4471196"/>
            <a:ext cx="802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Přímá spojnice 40"/>
          <p:cNvCxnSpPr/>
          <p:nvPr/>
        </p:nvCxnSpPr>
        <p:spPr>
          <a:xfrm flipV="1">
            <a:off x="5975354" y="4471196"/>
            <a:ext cx="21602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Přímá spojnice 41"/>
          <p:cNvCxnSpPr/>
          <p:nvPr/>
        </p:nvCxnSpPr>
        <p:spPr>
          <a:xfrm flipV="1">
            <a:off x="6083366" y="4471196"/>
            <a:ext cx="385437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Přímá spojnice 42"/>
          <p:cNvCxnSpPr/>
          <p:nvPr/>
        </p:nvCxnSpPr>
        <p:spPr>
          <a:xfrm flipV="1">
            <a:off x="6404190" y="4471196"/>
            <a:ext cx="356829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Přímá spojnice 43"/>
          <p:cNvCxnSpPr/>
          <p:nvPr/>
        </p:nvCxnSpPr>
        <p:spPr>
          <a:xfrm flipV="1">
            <a:off x="6695434" y="4471196"/>
            <a:ext cx="36004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Přímá spojnice 44"/>
          <p:cNvCxnSpPr/>
          <p:nvPr/>
        </p:nvCxnSpPr>
        <p:spPr>
          <a:xfrm flipV="1">
            <a:off x="7198688" y="4471196"/>
            <a:ext cx="802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Přímá spojnice 45"/>
          <p:cNvCxnSpPr/>
          <p:nvPr/>
        </p:nvCxnSpPr>
        <p:spPr>
          <a:xfrm flipV="1">
            <a:off x="6983466" y="4623596"/>
            <a:ext cx="224408" cy="279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ovéPole 46"/>
          <p:cNvSpPr txBox="1"/>
          <p:nvPr/>
        </p:nvSpPr>
        <p:spPr>
          <a:xfrm>
            <a:off x="6585594" y="4090445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Kk6-8</a:t>
            </a:r>
            <a:endParaRPr lang="cs-CZ" dirty="0"/>
          </a:p>
        </p:txBody>
      </p:sp>
      <p:grpSp>
        <p:nvGrpSpPr>
          <p:cNvPr id="48" name="Skupina 47"/>
          <p:cNvGrpSpPr/>
          <p:nvPr/>
        </p:nvGrpSpPr>
        <p:grpSpPr>
          <a:xfrm>
            <a:off x="2231740" y="2969130"/>
            <a:ext cx="216024" cy="276076"/>
            <a:chOff x="2231740" y="2969130"/>
            <a:chExt cx="216024" cy="276076"/>
          </a:xfrm>
        </p:grpSpPr>
        <p:sp useBgFill="1">
          <p:nvSpPr>
            <p:cNvPr id="49" name="Ovál 48"/>
            <p:cNvSpPr/>
            <p:nvPr/>
          </p:nvSpPr>
          <p:spPr>
            <a:xfrm>
              <a:off x="2285746" y="2969130"/>
              <a:ext cx="108012" cy="146211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 useBgFill="1">
          <p:nvSpPr>
            <p:cNvPr id="50" name="Ovál 49"/>
            <p:cNvSpPr/>
            <p:nvPr/>
          </p:nvSpPr>
          <p:spPr>
            <a:xfrm>
              <a:off x="2231740" y="3050412"/>
              <a:ext cx="216024" cy="194794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51" name="Přímá spojnice 50"/>
            <p:cNvCxnSpPr/>
            <p:nvPr/>
          </p:nvCxnSpPr>
          <p:spPr>
            <a:xfrm>
              <a:off x="2339752" y="3124488"/>
              <a:ext cx="0" cy="5938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81108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Varianty napojení</a:t>
            </a:r>
            <a:br>
              <a:rPr lang="cs-CZ" dirty="0" smtClean="0"/>
            </a:br>
            <a:r>
              <a:rPr lang="cs-CZ" dirty="0" smtClean="0"/>
              <a:t>hranice neoznačená - nečíselná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Napojení do existujícího bodu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Napojení mezi existující body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14</a:t>
            </a:fld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467544" y="5301208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tx2"/>
                </a:solidFill>
              </a:rPr>
              <a:t>Vždy vytyčení bodu napojení a vždy přizpůsobení změny mapě [bod 16.26 </a:t>
            </a:r>
            <a:r>
              <a:rPr lang="cs-CZ" dirty="0" err="1" smtClean="0">
                <a:solidFill>
                  <a:schemeClr val="tx2"/>
                </a:solidFill>
              </a:rPr>
              <a:t>KatV</a:t>
            </a:r>
            <a:r>
              <a:rPr lang="cs-CZ" dirty="0" smtClean="0">
                <a:solidFill>
                  <a:schemeClr val="tx2"/>
                </a:solidFill>
              </a:rPr>
              <a:t>]. </a:t>
            </a:r>
          </a:p>
          <a:p>
            <a:r>
              <a:rPr lang="cs-CZ" dirty="0" smtClean="0">
                <a:solidFill>
                  <a:schemeClr val="tx2"/>
                </a:solidFill>
              </a:rPr>
              <a:t>V případě zpřesnění na podkladě vytyčení (souhlasné prohlášení) hraniční znak v GP červeně. </a:t>
            </a:r>
          </a:p>
        </p:txBody>
      </p:sp>
      <p:cxnSp>
        <p:nvCxnSpPr>
          <p:cNvPr id="11" name="Přímá spojnice 10"/>
          <p:cNvCxnSpPr/>
          <p:nvPr/>
        </p:nvCxnSpPr>
        <p:spPr>
          <a:xfrm>
            <a:off x="899592" y="2780928"/>
            <a:ext cx="1440160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11"/>
          <p:cNvCxnSpPr/>
          <p:nvPr/>
        </p:nvCxnSpPr>
        <p:spPr>
          <a:xfrm flipV="1">
            <a:off x="2339752" y="2780928"/>
            <a:ext cx="1224136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12"/>
          <p:cNvCxnSpPr/>
          <p:nvPr/>
        </p:nvCxnSpPr>
        <p:spPr>
          <a:xfrm flipV="1">
            <a:off x="2339752" y="3140968"/>
            <a:ext cx="0" cy="15121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ovéPole 13"/>
          <p:cNvSpPr txBox="1"/>
          <p:nvPr/>
        </p:nvSpPr>
        <p:spPr>
          <a:xfrm>
            <a:off x="2346777" y="3139567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kk6-8</a:t>
            </a:r>
            <a:endParaRPr lang="cs-CZ" dirty="0"/>
          </a:p>
        </p:txBody>
      </p:sp>
      <p:cxnSp>
        <p:nvCxnSpPr>
          <p:cNvPr id="15" name="Přímá spojnice 14"/>
          <p:cNvCxnSpPr/>
          <p:nvPr/>
        </p:nvCxnSpPr>
        <p:spPr>
          <a:xfrm>
            <a:off x="5436096" y="2924607"/>
            <a:ext cx="2448272" cy="385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ovéPole 15"/>
          <p:cNvSpPr txBox="1"/>
          <p:nvPr/>
        </p:nvSpPr>
        <p:spPr>
          <a:xfrm>
            <a:off x="6660232" y="2963143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kk6-8</a:t>
            </a:r>
            <a:endParaRPr lang="cs-CZ" dirty="0"/>
          </a:p>
        </p:txBody>
      </p:sp>
      <p:cxnSp>
        <p:nvCxnSpPr>
          <p:cNvPr id="17" name="Přímá spojnice 16"/>
          <p:cNvCxnSpPr/>
          <p:nvPr/>
        </p:nvCxnSpPr>
        <p:spPr>
          <a:xfrm flipV="1">
            <a:off x="6588224" y="2947609"/>
            <a:ext cx="0" cy="15121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8" name="Ovál 17"/>
          <p:cNvSpPr/>
          <p:nvPr/>
        </p:nvSpPr>
        <p:spPr>
          <a:xfrm>
            <a:off x="6534218" y="2762557"/>
            <a:ext cx="108012" cy="146211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 useBgFill="1">
        <p:nvSpPr>
          <p:cNvPr id="19" name="Ovál 18"/>
          <p:cNvSpPr/>
          <p:nvPr/>
        </p:nvSpPr>
        <p:spPr>
          <a:xfrm>
            <a:off x="6480212" y="2843839"/>
            <a:ext cx="216024" cy="194794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0" name="Přímá spojnice 19"/>
          <p:cNvCxnSpPr/>
          <p:nvPr/>
        </p:nvCxnSpPr>
        <p:spPr>
          <a:xfrm>
            <a:off x="5076056" y="3897052"/>
            <a:ext cx="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nice 20"/>
          <p:cNvCxnSpPr/>
          <p:nvPr/>
        </p:nvCxnSpPr>
        <p:spPr>
          <a:xfrm>
            <a:off x="6588224" y="2917915"/>
            <a:ext cx="0" cy="593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2" name="Ovál 21"/>
          <p:cNvSpPr/>
          <p:nvPr/>
        </p:nvSpPr>
        <p:spPr>
          <a:xfrm>
            <a:off x="2285746" y="2960888"/>
            <a:ext cx="108012" cy="146211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 useBgFill="1">
        <p:nvSpPr>
          <p:cNvPr id="23" name="Ovál 22"/>
          <p:cNvSpPr/>
          <p:nvPr/>
        </p:nvSpPr>
        <p:spPr>
          <a:xfrm>
            <a:off x="2231740" y="3042170"/>
            <a:ext cx="216024" cy="194794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4" name="Přímá spojnice 23"/>
          <p:cNvCxnSpPr/>
          <p:nvPr/>
        </p:nvCxnSpPr>
        <p:spPr>
          <a:xfrm>
            <a:off x="2339752" y="3116246"/>
            <a:ext cx="0" cy="593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398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Obsah vyrozumění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Obsah není předpisy stanoven, s ohledem na účel by mělo obsahovat minimálně:</a:t>
            </a:r>
          </a:p>
          <a:p>
            <a:pPr lvl="1"/>
            <a:r>
              <a:rPr lang="cs-CZ" dirty="0" smtClean="0"/>
              <a:t>Popis účelu GP</a:t>
            </a:r>
          </a:p>
          <a:p>
            <a:pPr lvl="1"/>
            <a:r>
              <a:rPr lang="cs-CZ" dirty="0" smtClean="0"/>
              <a:t>Označení pozemků</a:t>
            </a:r>
          </a:p>
          <a:p>
            <a:pPr lvl="1"/>
            <a:r>
              <a:rPr lang="cs-CZ" dirty="0" smtClean="0"/>
              <a:t>Popis zjištěného označení hranice</a:t>
            </a:r>
          </a:p>
          <a:p>
            <a:pPr lvl="1"/>
            <a:r>
              <a:rPr lang="cs-CZ" dirty="0" smtClean="0"/>
              <a:t>Možnost sdělení písemného nesouhlasu, lhůtu</a:t>
            </a:r>
          </a:p>
          <a:p>
            <a:pPr lvl="1"/>
            <a:r>
              <a:rPr lang="cs-CZ" dirty="0" smtClean="0"/>
              <a:t>Kontaktní údaje</a:t>
            </a:r>
          </a:p>
          <a:p>
            <a:r>
              <a:rPr lang="cs-CZ" dirty="0" smtClean="0"/>
              <a:t>Vzor vyrozumění bude na webových stránkách ČÚZK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15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0715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Obsah vyrozumění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Vzor: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16</a:t>
            </a:fld>
            <a:endParaRPr lang="cs-CZ" dirty="0"/>
          </a:p>
        </p:txBody>
      </p:sp>
      <p:graphicFrame>
        <p:nvGraphicFramePr>
          <p:cNvPr id="7" name="Objekt 6">
            <a:hlinkClick r:id="rId3" action="ppaction://hlinkfile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0366204"/>
              </p:ext>
            </p:extLst>
          </p:nvPr>
        </p:nvGraphicFramePr>
        <p:xfrm>
          <a:off x="2333991" y="2348880"/>
          <a:ext cx="3102105" cy="24235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Dokument" showAsIcon="1" r:id="rId4" imgW="914400" imgH="714240" progId="Word.Document.12">
                  <p:link updateAutomatic="1"/>
                </p:oleObj>
              </mc:Choice>
              <mc:Fallback>
                <p:oleObj name="Dokument" showAsIcon="1" r:id="rId4" imgW="914400" imgH="71424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33991" y="2348880"/>
                        <a:ext cx="3102105" cy="24235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7874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Doručení vyrozumění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Prokazatelným způsobem!</a:t>
            </a:r>
          </a:p>
          <a:p>
            <a:r>
              <a:rPr lang="cs-CZ" dirty="0" smtClean="0"/>
              <a:t>Stejně jako u pozvánky k vytyčení použitá formulace přenáší důkazní povinnost na vyhotovitele GP.</a:t>
            </a:r>
          </a:p>
          <a:p>
            <a:r>
              <a:rPr lang="cs-CZ" dirty="0" smtClean="0"/>
              <a:t>Způsob je na volbě vyhotovitele GP. Doručení lze případně prokázat i přímo v ZPMZ, a to</a:t>
            </a:r>
          </a:p>
          <a:p>
            <a:pPr lvl="1"/>
            <a:r>
              <a:rPr lang="cs-CZ" dirty="0" smtClean="0"/>
              <a:t>podpisem,</a:t>
            </a:r>
          </a:p>
          <a:p>
            <a:pPr lvl="1"/>
            <a:r>
              <a:rPr lang="cs-CZ" dirty="0" smtClean="0"/>
              <a:t>kopií doručenek</a:t>
            </a:r>
          </a:p>
          <a:p>
            <a:pPr marL="457200" lvl="1" indent="0">
              <a:buNone/>
            </a:pPr>
            <a:r>
              <a:rPr lang="cs-CZ" dirty="0" smtClean="0"/>
              <a:t>v části „údaje o seznámení vlastníků…“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17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0242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Dokumentace vyrozumění v ZPMZ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Vlastní vyrozumění není v ZPMZ povinně dokumentováno (zůstává sousednímu vlastníku).</a:t>
            </a:r>
          </a:p>
          <a:p>
            <a:r>
              <a:rPr lang="cs-CZ" sz="2400" dirty="0" smtClean="0"/>
              <a:t>Obsahem ZPMZ jsou </a:t>
            </a:r>
            <a:r>
              <a:rPr lang="cs-CZ" sz="2400" b="1" dirty="0" smtClean="0"/>
              <a:t>údaje o seznámení vlastníků s průběhem a označením hranic pozemků</a:t>
            </a:r>
            <a:r>
              <a:rPr lang="cs-CZ" sz="2400" dirty="0" smtClean="0"/>
              <a:t>, a to pod popisovým polem nebo jako samostatný soubor.</a:t>
            </a:r>
          </a:p>
          <a:p>
            <a:r>
              <a:rPr lang="cs-CZ" sz="2400" dirty="0" smtClean="0"/>
              <a:t>Aby mohl být ZPMZ považován za listinu dokládající zjištěný souhlas vlastníků, musí být v ZPMZ uvedeno </a:t>
            </a:r>
          </a:p>
          <a:p>
            <a:pPr lvl="1"/>
            <a:r>
              <a:rPr lang="cs-CZ" sz="2000" dirty="0" smtClean="0"/>
              <a:t>kdo, kdy a jak byl vyrozuměn,</a:t>
            </a:r>
          </a:p>
          <a:p>
            <a:pPr lvl="1"/>
            <a:r>
              <a:rPr lang="cs-CZ" sz="2000" dirty="0" smtClean="0"/>
              <a:t>zda v uvedené lhůtě doručil </a:t>
            </a:r>
            <a:r>
              <a:rPr lang="cs-CZ" sz="2000" smtClean="0"/>
              <a:t>nebo nedoručil písemný </a:t>
            </a:r>
            <a:r>
              <a:rPr lang="cs-CZ" sz="2000" dirty="0" smtClean="0"/>
              <a:t>nesouhlas.</a:t>
            </a:r>
          </a:p>
          <a:p>
            <a:r>
              <a:rPr lang="cs-CZ" sz="2400" dirty="0" smtClean="0"/>
              <a:t>Nejjednodušší pro praxi může být přiložit kopii vyrozumění (tisk konceptu).</a:t>
            </a:r>
            <a:endParaRPr lang="cs-CZ" sz="24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18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4585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Dokumentace vyrozumění v ZPMZ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Pokud není v ZPMZ dle bodu 16.1 písm. g) přílohy </a:t>
            </a:r>
            <a:r>
              <a:rPr lang="cs-CZ" sz="2400" dirty="0" err="1" smtClean="0"/>
              <a:t>KatV</a:t>
            </a:r>
            <a:r>
              <a:rPr lang="cs-CZ" sz="2400" dirty="0" smtClean="0"/>
              <a:t> přiložena kopie písemného nesouhlasu, vyplývá z toho, že doručen nebyl.</a:t>
            </a:r>
          </a:p>
          <a:p>
            <a:r>
              <a:rPr lang="cs-CZ" sz="2400" dirty="0" smtClean="0"/>
              <a:t>Pokud je připojována kopie vyrozumění nebo kopie nesouhlasu sousedního vlastníka, jednodušší je zřejmě vyhotovit zvláštní soubor „sezvlast.pdf“.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19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0672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Účel změny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smtClean="0"/>
              <a:t>Dokument „Postupy při vytyčování hranic pozemků (2015)“</a:t>
            </a:r>
          </a:p>
          <a:p>
            <a:pPr lvl="1"/>
            <a:r>
              <a:rPr lang="cs-CZ" dirty="0" smtClean="0"/>
              <a:t>V případě potřeby umístíme pro </a:t>
            </a:r>
            <a:r>
              <a:rPr lang="cs-CZ" dirty="0" err="1" smtClean="0"/>
              <a:t>OMaK</a:t>
            </a:r>
            <a:r>
              <a:rPr lang="cs-CZ" dirty="0" smtClean="0"/>
              <a:t> na SharePoint.</a:t>
            </a:r>
          </a:p>
          <a:p>
            <a:pPr lvl="1"/>
            <a:r>
              <a:rPr lang="cs-CZ" dirty="0" smtClean="0"/>
              <a:t>Jeden ze závěrů zněl: </a:t>
            </a:r>
            <a:r>
              <a:rPr lang="cs-CZ" i="1" dirty="0" smtClean="0"/>
              <a:t>„Umožnit </a:t>
            </a:r>
            <a:r>
              <a:rPr lang="cs-CZ" i="1" dirty="0"/>
              <a:t>provést upřesnění v případě, že bylo vlastníkům, nepřítomným na seznámení s výsledkem vytyčení, prokazatelně doručeno oznámení o záměru zpřesnění hranice a vlastníci ve stanovené lhůtě nevznesli žádné námitky</a:t>
            </a:r>
            <a:r>
              <a:rPr lang="cs-CZ" i="1" dirty="0" smtClean="0"/>
              <a:t>.“</a:t>
            </a:r>
          </a:p>
          <a:p>
            <a:pPr lvl="1"/>
            <a:r>
              <a:rPr lang="cs-CZ" dirty="0" smtClean="0"/>
              <a:t>Bylo rozhodnuto o tom, že uvedené je realizovatelné novelou katastrální vyhlášky i bez změny katastrálního zákona, avšak výhradně u bodů napojení nové hranice v případě dělení pozemků s existující </a:t>
            </a:r>
            <a:r>
              <a:rPr lang="cs-CZ" dirty="0" err="1" smtClean="0"/>
              <a:t>rozhradou</a:t>
            </a:r>
            <a:r>
              <a:rPr lang="cs-CZ" dirty="0" smtClean="0"/>
              <a:t>.</a:t>
            </a:r>
          </a:p>
          <a:p>
            <a:pPr lvl="1"/>
            <a:r>
              <a:rPr lang="cs-CZ" dirty="0" smtClean="0"/>
              <a:t>Tato úvaha vychází z toho, že listinou dokládající shodu vlastníků, požadovanou dle § 50 odst. 1 písm. a) </a:t>
            </a:r>
            <a:r>
              <a:rPr lang="cs-CZ" dirty="0" err="1" smtClean="0"/>
              <a:t>KatZ</a:t>
            </a:r>
            <a:r>
              <a:rPr lang="cs-CZ" dirty="0" smtClean="0"/>
              <a:t>, je obsah ZPMZ, ze kterého vyplývá, že vlastník byl vyrozuměn a neprojevil nesouhlas.</a:t>
            </a:r>
          </a:p>
          <a:p>
            <a:pPr lvl="1"/>
            <a:r>
              <a:rPr lang="cs-CZ" dirty="0" err="1" smtClean="0"/>
              <a:t>KatZ</a:t>
            </a:r>
            <a:r>
              <a:rPr lang="cs-CZ" dirty="0" smtClean="0"/>
              <a:t> nevyžaduje výslovně „projev vůle vlastníků“. Obdobně jako u zpřesnění u bytových domů (§ 35 odst. 2) je zde doložena shoda vlastníků zprostředkovaně osobou, která shodu dotazem ověřila.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2</a:t>
            </a:fld>
            <a:endParaRPr lang="cs-CZ" dirty="0"/>
          </a:p>
        </p:txBody>
      </p:sp>
      <p:graphicFrame>
        <p:nvGraphicFramePr>
          <p:cNvPr id="7" name="Objekt 6" title="Postupy při vytyčování hranic pozemků">
            <a:hlinkClick r:id="rId3" action="ppaction://hlinkfile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1168874"/>
              </p:ext>
            </p:extLst>
          </p:nvPr>
        </p:nvGraphicFramePr>
        <p:xfrm>
          <a:off x="7668344" y="1628800"/>
          <a:ext cx="9144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Dokument" showAsIcon="1" r:id="rId4" imgW="914400" imgH="714240" progId="Word.Document.12">
                  <p:link updateAutomatic="1"/>
                </p:oleObj>
              </mc:Choice>
              <mc:Fallback>
                <p:oleObj name="Dokument" showAsIcon="1" r:id="rId4" imgW="914400" imgH="71424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668344" y="1628800"/>
                        <a:ext cx="914400" cy="714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9409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Kód kvality a způsob zobrazení do KM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cs-CZ" sz="2800" dirty="0" smtClean="0"/>
          </a:p>
          <a:p>
            <a:r>
              <a:rPr lang="cs-CZ" sz="2800" dirty="0" smtClean="0"/>
              <a:t>Bod 16.26 přílohy </a:t>
            </a:r>
            <a:r>
              <a:rPr lang="cs-CZ" sz="2800" dirty="0" err="1" smtClean="0"/>
              <a:t>KatV</a:t>
            </a:r>
            <a:r>
              <a:rPr lang="cs-CZ" sz="2800" dirty="0" smtClean="0"/>
              <a:t> – </a:t>
            </a:r>
            <a:r>
              <a:rPr lang="cs-CZ" sz="2800" b="1" dirty="0" smtClean="0">
                <a:solidFill>
                  <a:srgbClr val="FF0000"/>
                </a:solidFill>
              </a:rPr>
              <a:t>přizpůsobení změny mapě</a:t>
            </a:r>
          </a:p>
          <a:p>
            <a:r>
              <a:rPr lang="cs-CZ" sz="2800" dirty="0"/>
              <a:t>U bodů napojení se k souřadnicím obrazu uvede dosavadní kód kvality, nebo kód kvality určený podle navazujících kontrolních bodů. Je-li bod napojení označen v souladu s § 81 odst. 3 trvalým způsobem, uvede se kód kvality 3.</a:t>
            </a:r>
          </a:p>
          <a:p>
            <a:r>
              <a:rPr lang="cs-CZ" sz="2800" dirty="0" smtClean="0"/>
              <a:t>Změna se přizpůsobuje mapě – tedy souřadnice obrazu se ponechají dosavadní (existující bod) nebo se provede napojení vyrovnáním do spojnice navazujících </a:t>
            </a:r>
            <a:r>
              <a:rPr lang="cs-CZ" sz="2800" dirty="0"/>
              <a:t>kontrolních </a:t>
            </a:r>
            <a:r>
              <a:rPr lang="cs-CZ" sz="2800" dirty="0" smtClean="0"/>
              <a:t>bodů (podle jejich obrazu).</a:t>
            </a:r>
            <a:endParaRPr lang="cs-CZ" sz="2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952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Lze zkrátit lhůtu pro nesouhlas?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Lhůtu poskytovanou vlastníku pro vyjádření nesouhlasu lze obejít jeho aktivním souhlasem.</a:t>
            </a:r>
          </a:p>
          <a:p>
            <a:r>
              <a:rPr lang="cs-CZ" dirty="0" smtClean="0"/>
              <a:t>V některých případech lze zřejmě řešit podpisem např. v údajích o seznámení pod předem připraveným popisovým polem, nelze ale vyloučit doručení písemného nesouhlasu ve stanovené lhůtě.</a:t>
            </a:r>
          </a:p>
          <a:p>
            <a:r>
              <a:rPr lang="cs-CZ" dirty="0" smtClean="0"/>
              <a:t>Pokud je třeba lhůtu „obejít“, pak jediný zaručený způsob je prostřednictvím souhlasného prohlášení o shodě na průběhu hranice pozemků.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21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0316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212976"/>
            <a:ext cx="6635080" cy="3002106"/>
          </a:xfrm>
        </p:spPr>
        <p:txBody>
          <a:bodyPr/>
          <a:lstStyle/>
          <a:p>
            <a:pPr>
              <a:buFontTx/>
              <a:buNone/>
            </a:pPr>
            <a:endParaRPr lang="cs-CZ" dirty="0" smtClean="0"/>
          </a:p>
          <a:p>
            <a:pPr algn="r">
              <a:buFontTx/>
              <a:buNone/>
            </a:pPr>
            <a:r>
              <a:rPr lang="cs-CZ" sz="4000" dirty="0" smtClean="0"/>
              <a:t>Děkuji za pozornost!</a:t>
            </a:r>
          </a:p>
          <a:p>
            <a:pPr>
              <a:buFontTx/>
              <a:buNone/>
            </a:pPr>
            <a:endParaRPr lang="cs-CZ" dirty="0" smtClean="0">
              <a:solidFill>
                <a:schemeClr val="bg1"/>
              </a:solidFill>
            </a:endParaRPr>
          </a:p>
          <a:p>
            <a:pPr>
              <a:buFontTx/>
              <a:buNone/>
            </a:pPr>
            <a:endParaRPr lang="cs-CZ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22</a:t>
            </a:fld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Účel změny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 případě trvale označené hranice pozemku je předpokládáno, že vlastník zná situaci v terénu a může na zaslané vyrozumění odpovídajícím způsobem reagovat.</a:t>
            </a:r>
          </a:p>
          <a:p>
            <a:r>
              <a:rPr lang="cs-CZ" dirty="0" smtClean="0"/>
              <a:t>V případě vytyčení bodu napojení na neoznačené hranici pozemků nelze „tichý souhlas“ aplikovat. Pro takové případy existuje souhlasné prohlášení.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8768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Účel změny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Dosavadní postup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4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 flipV="1">
            <a:off x="2345772" y="2786400"/>
            <a:ext cx="3816424" cy="1440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Skupina 22"/>
          <p:cNvGrpSpPr/>
          <p:nvPr/>
        </p:nvGrpSpPr>
        <p:grpSpPr>
          <a:xfrm>
            <a:off x="3293530" y="2809580"/>
            <a:ext cx="2068566" cy="2808312"/>
            <a:chOff x="3293530" y="2809580"/>
            <a:chExt cx="2068566" cy="2808312"/>
          </a:xfrm>
        </p:grpSpPr>
        <p:cxnSp>
          <p:nvCxnSpPr>
            <p:cNvPr id="14" name="Přímá spojnice 13"/>
            <p:cNvCxnSpPr/>
            <p:nvPr/>
          </p:nvCxnSpPr>
          <p:spPr>
            <a:xfrm>
              <a:off x="3293530" y="2909456"/>
              <a:ext cx="0" cy="25922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Přímá spojnice 18"/>
            <p:cNvCxnSpPr/>
            <p:nvPr/>
          </p:nvCxnSpPr>
          <p:spPr>
            <a:xfrm>
              <a:off x="5290088" y="2809580"/>
              <a:ext cx="72008" cy="280831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Skupina 23"/>
          <p:cNvGrpSpPr/>
          <p:nvPr/>
        </p:nvGrpSpPr>
        <p:grpSpPr>
          <a:xfrm>
            <a:off x="2921836" y="2678388"/>
            <a:ext cx="2952328" cy="324036"/>
            <a:chOff x="2921836" y="2678388"/>
            <a:chExt cx="2952328" cy="324036"/>
          </a:xfrm>
        </p:grpSpPr>
        <p:sp>
          <p:nvSpPr>
            <p:cNvPr id="20" name="Ohnutý pruh 19"/>
            <p:cNvSpPr/>
            <p:nvPr/>
          </p:nvSpPr>
          <p:spPr>
            <a:xfrm>
              <a:off x="2921836" y="2786400"/>
              <a:ext cx="144016" cy="216024"/>
            </a:xfrm>
            <a:prstGeom prst="blockArc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schemeClr val="tx1"/>
                </a:solidFill>
              </a:endParaRPr>
            </a:p>
          </p:txBody>
        </p:sp>
        <p:sp>
          <p:nvSpPr>
            <p:cNvPr id="25" name="Ohnutý pruh 24"/>
            <p:cNvSpPr/>
            <p:nvPr/>
          </p:nvSpPr>
          <p:spPr>
            <a:xfrm>
              <a:off x="3641916" y="2750396"/>
              <a:ext cx="144016" cy="216024"/>
            </a:xfrm>
            <a:prstGeom prst="blockArc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schemeClr val="tx1"/>
                </a:solidFill>
              </a:endParaRPr>
            </a:p>
          </p:txBody>
        </p:sp>
        <p:sp>
          <p:nvSpPr>
            <p:cNvPr id="27" name="Ohnutý pruh 26"/>
            <p:cNvSpPr/>
            <p:nvPr/>
          </p:nvSpPr>
          <p:spPr>
            <a:xfrm>
              <a:off x="4361996" y="2732884"/>
              <a:ext cx="144016" cy="216024"/>
            </a:xfrm>
            <a:prstGeom prst="blockArc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schemeClr val="tx1"/>
                </a:solidFill>
              </a:endParaRPr>
            </a:p>
          </p:txBody>
        </p:sp>
        <p:sp>
          <p:nvSpPr>
            <p:cNvPr id="30" name="Ohnutý pruh 29"/>
            <p:cNvSpPr/>
            <p:nvPr/>
          </p:nvSpPr>
          <p:spPr>
            <a:xfrm>
              <a:off x="5010068" y="2693432"/>
              <a:ext cx="144016" cy="216024"/>
            </a:xfrm>
            <a:prstGeom prst="blockArc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schemeClr val="tx1"/>
                </a:solidFill>
              </a:endParaRPr>
            </a:p>
          </p:txBody>
        </p:sp>
        <p:sp>
          <p:nvSpPr>
            <p:cNvPr id="31" name="Ohnutý pruh 30"/>
            <p:cNvSpPr/>
            <p:nvPr/>
          </p:nvSpPr>
          <p:spPr>
            <a:xfrm>
              <a:off x="5730148" y="2678388"/>
              <a:ext cx="144016" cy="216024"/>
            </a:xfrm>
            <a:prstGeom prst="blockArc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Skupina 32"/>
          <p:cNvGrpSpPr/>
          <p:nvPr/>
        </p:nvGrpSpPr>
        <p:grpSpPr>
          <a:xfrm>
            <a:off x="1697700" y="2481548"/>
            <a:ext cx="5010092" cy="674184"/>
            <a:chOff x="1697700" y="2481548"/>
            <a:chExt cx="5010092" cy="674184"/>
          </a:xfrm>
        </p:grpSpPr>
        <p:sp>
          <p:nvSpPr>
            <p:cNvPr id="22" name="TextovéPole 21"/>
            <p:cNvSpPr txBox="1"/>
            <p:nvPr/>
          </p:nvSpPr>
          <p:spPr>
            <a:xfrm>
              <a:off x="6197716" y="2481548"/>
              <a:ext cx="5100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/>
                <a:t>kk8</a:t>
              </a:r>
              <a:endParaRPr lang="cs-CZ" dirty="0"/>
            </a:p>
          </p:txBody>
        </p:sp>
        <p:sp>
          <p:nvSpPr>
            <p:cNvPr id="32" name="TextovéPole 31"/>
            <p:cNvSpPr txBox="1"/>
            <p:nvPr/>
          </p:nvSpPr>
          <p:spPr>
            <a:xfrm>
              <a:off x="1697700" y="2786400"/>
              <a:ext cx="5100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/>
                <a:t>kk8</a:t>
              </a:r>
              <a:endParaRPr lang="cs-CZ" dirty="0"/>
            </a:p>
          </p:txBody>
        </p:sp>
      </p:grpSp>
      <p:grpSp>
        <p:nvGrpSpPr>
          <p:cNvPr id="34" name="Skupina 33"/>
          <p:cNvGrpSpPr/>
          <p:nvPr/>
        </p:nvGrpSpPr>
        <p:grpSpPr>
          <a:xfrm>
            <a:off x="3293530" y="2801444"/>
            <a:ext cx="2068566" cy="2808312"/>
            <a:chOff x="3293530" y="2809580"/>
            <a:chExt cx="2068566" cy="2808312"/>
          </a:xfrm>
        </p:grpSpPr>
        <p:cxnSp>
          <p:nvCxnSpPr>
            <p:cNvPr id="35" name="Přímá spojnice 34"/>
            <p:cNvCxnSpPr/>
            <p:nvPr/>
          </p:nvCxnSpPr>
          <p:spPr>
            <a:xfrm>
              <a:off x="3293530" y="2909456"/>
              <a:ext cx="0" cy="259228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Přímá spojnice 35"/>
            <p:cNvCxnSpPr/>
            <p:nvPr/>
          </p:nvCxnSpPr>
          <p:spPr>
            <a:xfrm>
              <a:off x="5290088" y="2809580"/>
              <a:ext cx="72008" cy="2808312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Skupina 38"/>
          <p:cNvGrpSpPr/>
          <p:nvPr/>
        </p:nvGrpSpPr>
        <p:grpSpPr>
          <a:xfrm>
            <a:off x="3108888" y="2381064"/>
            <a:ext cx="2598052" cy="428516"/>
            <a:chOff x="3108888" y="2381064"/>
            <a:chExt cx="2598052" cy="428516"/>
          </a:xfrm>
        </p:grpSpPr>
        <p:sp>
          <p:nvSpPr>
            <p:cNvPr id="37" name="TextovéPole 36"/>
            <p:cNvSpPr txBox="1"/>
            <p:nvPr/>
          </p:nvSpPr>
          <p:spPr>
            <a:xfrm>
              <a:off x="5196864" y="2381064"/>
              <a:ext cx="5100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/>
                <a:t>kk8</a:t>
              </a:r>
              <a:endParaRPr lang="cs-CZ" dirty="0"/>
            </a:p>
          </p:txBody>
        </p:sp>
        <p:sp>
          <p:nvSpPr>
            <p:cNvPr id="38" name="TextovéPole 37"/>
            <p:cNvSpPr txBox="1"/>
            <p:nvPr/>
          </p:nvSpPr>
          <p:spPr>
            <a:xfrm>
              <a:off x="3108888" y="2440248"/>
              <a:ext cx="5100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/>
                <a:t>kk8</a:t>
              </a:r>
              <a:endParaRPr lang="cs-CZ" dirty="0"/>
            </a:p>
          </p:txBody>
        </p:sp>
      </p:grpSp>
      <p:grpSp>
        <p:nvGrpSpPr>
          <p:cNvPr id="7" name="Skupina 6"/>
          <p:cNvGrpSpPr/>
          <p:nvPr/>
        </p:nvGrpSpPr>
        <p:grpSpPr>
          <a:xfrm>
            <a:off x="2666798" y="4029070"/>
            <a:ext cx="3318388" cy="369332"/>
            <a:chOff x="2666798" y="4029070"/>
            <a:chExt cx="3318388" cy="369332"/>
          </a:xfrm>
        </p:grpSpPr>
        <p:cxnSp>
          <p:nvCxnSpPr>
            <p:cNvPr id="41" name="Přímá spojnice 40"/>
            <p:cNvCxnSpPr/>
            <p:nvPr/>
          </p:nvCxnSpPr>
          <p:spPr>
            <a:xfrm flipV="1">
              <a:off x="3293530" y="4205600"/>
              <a:ext cx="2032562" cy="813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" name="Skupina 43"/>
            <p:cNvGrpSpPr/>
            <p:nvPr/>
          </p:nvGrpSpPr>
          <p:grpSpPr>
            <a:xfrm>
              <a:off x="2666798" y="4029070"/>
              <a:ext cx="3318388" cy="369332"/>
              <a:chOff x="2666798" y="4029070"/>
              <a:chExt cx="3318388" cy="369332"/>
            </a:xfrm>
          </p:grpSpPr>
          <p:sp>
            <p:nvSpPr>
              <p:cNvPr id="42" name="TextovéPole 41"/>
              <p:cNvSpPr txBox="1"/>
              <p:nvPr/>
            </p:nvSpPr>
            <p:spPr>
              <a:xfrm>
                <a:off x="5475110" y="4029070"/>
                <a:ext cx="5100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cs-CZ" dirty="0" smtClean="0"/>
                  <a:t>kk8</a:t>
                </a:r>
                <a:endParaRPr lang="cs-CZ" dirty="0"/>
              </a:p>
            </p:txBody>
          </p:sp>
          <p:sp>
            <p:nvSpPr>
              <p:cNvPr id="43" name="TextovéPole 42"/>
              <p:cNvSpPr txBox="1"/>
              <p:nvPr/>
            </p:nvSpPr>
            <p:spPr>
              <a:xfrm>
                <a:off x="2666798" y="4029070"/>
                <a:ext cx="5100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cs-CZ" dirty="0" smtClean="0"/>
                  <a:t>kk8</a:t>
                </a:r>
                <a:endParaRPr lang="cs-CZ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82418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Účel změny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5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 flipH="1" flipV="1">
            <a:off x="3563888" y="2876597"/>
            <a:ext cx="617240" cy="32763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9"/>
          <p:cNvCxnSpPr/>
          <p:nvPr/>
        </p:nvCxnSpPr>
        <p:spPr>
          <a:xfrm flipH="1" flipV="1">
            <a:off x="3872508" y="4406767"/>
            <a:ext cx="3435796" cy="10801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1" name="Ovál 10"/>
          <p:cNvSpPr/>
          <p:nvPr/>
        </p:nvSpPr>
        <p:spPr>
          <a:xfrm>
            <a:off x="4037112" y="4334759"/>
            <a:ext cx="144016" cy="144016"/>
          </a:xfrm>
          <a:prstGeom prst="ellips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7" name="Přímá spojnice 16"/>
          <p:cNvCxnSpPr>
            <a:endCxn id="11" idx="0"/>
          </p:cNvCxnSpPr>
          <p:nvPr/>
        </p:nvCxnSpPr>
        <p:spPr>
          <a:xfrm>
            <a:off x="4109120" y="4208745"/>
            <a:ext cx="0" cy="1260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19"/>
          <p:cNvCxnSpPr/>
          <p:nvPr/>
        </p:nvCxnSpPr>
        <p:spPr>
          <a:xfrm>
            <a:off x="3872508" y="3560673"/>
            <a:ext cx="1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22"/>
          <p:cNvCxnSpPr/>
          <p:nvPr/>
        </p:nvCxnSpPr>
        <p:spPr>
          <a:xfrm>
            <a:off x="4100119" y="4402773"/>
            <a:ext cx="18002" cy="1800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Přímá spojnice 26"/>
          <p:cNvCxnSpPr/>
          <p:nvPr/>
        </p:nvCxnSpPr>
        <p:spPr>
          <a:xfrm flipH="1" flipV="1">
            <a:off x="6999684" y="2876597"/>
            <a:ext cx="617240" cy="32763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1" name="Ovál 30"/>
          <p:cNvSpPr/>
          <p:nvPr/>
        </p:nvSpPr>
        <p:spPr>
          <a:xfrm>
            <a:off x="7454153" y="4442771"/>
            <a:ext cx="144016" cy="144016"/>
          </a:xfrm>
          <a:prstGeom prst="ellips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32" name="Přímá spojnice 31"/>
          <p:cNvCxnSpPr>
            <a:endCxn id="31" idx="0"/>
          </p:cNvCxnSpPr>
          <p:nvPr/>
        </p:nvCxnSpPr>
        <p:spPr>
          <a:xfrm>
            <a:off x="7526161" y="4316757"/>
            <a:ext cx="0" cy="1260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Přímá spojnice 32"/>
          <p:cNvCxnSpPr/>
          <p:nvPr/>
        </p:nvCxnSpPr>
        <p:spPr>
          <a:xfrm>
            <a:off x="7517160" y="4510785"/>
            <a:ext cx="18002" cy="1800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Přímá spojnice 34"/>
          <p:cNvCxnSpPr>
            <a:endCxn id="31" idx="2"/>
          </p:cNvCxnSpPr>
          <p:nvPr/>
        </p:nvCxnSpPr>
        <p:spPr>
          <a:xfrm>
            <a:off x="7308304" y="4514779"/>
            <a:ext cx="145849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ovéPole 35"/>
          <p:cNvSpPr txBox="1"/>
          <p:nvPr/>
        </p:nvSpPr>
        <p:spPr>
          <a:xfrm>
            <a:off x="4644008" y="3416657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54/3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5364088" y="5360873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54/2</a:t>
            </a:r>
            <a:endParaRPr lang="cs-CZ" b="1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7529686" y="356067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55</a:t>
            </a:r>
          </a:p>
        </p:txBody>
      </p:sp>
      <p:sp>
        <p:nvSpPr>
          <p:cNvPr id="39" name="TextovéPole 38"/>
          <p:cNvSpPr txBox="1"/>
          <p:nvPr/>
        </p:nvSpPr>
        <p:spPr>
          <a:xfrm>
            <a:off x="2843808" y="441177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53/3</a:t>
            </a:r>
          </a:p>
        </p:txBody>
      </p:sp>
      <p:sp>
        <p:nvSpPr>
          <p:cNvPr id="21" name="Zástupný symbol pro obsah 2"/>
          <p:cNvSpPr>
            <a:spLocks noGrp="1"/>
          </p:cNvSpPr>
          <p:nvPr>
            <p:ph idx="1"/>
          </p:nvPr>
        </p:nvSpPr>
        <p:spPr>
          <a:xfrm>
            <a:off x="457200" y="1689119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Problematika napojení změny na dosavadní hranici je odvěkým problémem, zvláště pak v případě různých přesností. Požadavek na evidování skutečného užívání a právního stavu staví KN do schizofrenní situace.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4070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§ 81 odst. 3 - rozbor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89119"/>
            <a:ext cx="8229600" cy="181188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cs-CZ" sz="1800" dirty="0"/>
              <a:t>Není-li bod na dosavadní vlastnické hranici, ze kterého nová hranice při dělení pozemku vychází, označen v terénu trvalým způsobem ani není číselně vyjádřen, vytyčí se postupem podle ustanovení této vyhlášky o vytyčování hranic pozemků. Obdobně se postupuje v případě, kdy nová hranice vychází z bodu vloženého do přímého úseku dosavadní hranice, jejíž lomové body nejsou označeny trvalým způsobem ani není tato hranice číselně vyjádřena. 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6</a:t>
            </a:fld>
            <a:endParaRPr lang="cs-CZ" dirty="0"/>
          </a:p>
        </p:txBody>
      </p:sp>
      <p:grpSp>
        <p:nvGrpSpPr>
          <p:cNvPr id="14" name="Skupina 13"/>
          <p:cNvGrpSpPr/>
          <p:nvPr/>
        </p:nvGrpSpPr>
        <p:grpSpPr>
          <a:xfrm>
            <a:off x="467544" y="1988840"/>
            <a:ext cx="4392488" cy="3600400"/>
            <a:chOff x="467544" y="1988840"/>
            <a:chExt cx="4392488" cy="3600400"/>
          </a:xfrm>
        </p:grpSpPr>
        <p:sp>
          <p:nvSpPr>
            <p:cNvPr id="8" name="Zaoblený obdélník 7"/>
            <p:cNvSpPr/>
            <p:nvPr/>
          </p:nvSpPr>
          <p:spPr>
            <a:xfrm>
              <a:off x="467544" y="3501008"/>
              <a:ext cx="2520280" cy="2088232"/>
            </a:xfrm>
            <a:prstGeom prst="roundRect">
              <a:avLst>
                <a:gd name="adj" fmla="val 33159"/>
              </a:avLst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2400" b="1" dirty="0" smtClean="0">
                  <a:solidFill>
                    <a:srgbClr val="FF0000"/>
                  </a:solidFill>
                </a:rPr>
                <a:t>Text se vztahuje pouze k napojení na vlastnickou hranici</a:t>
              </a:r>
              <a:endParaRPr lang="cs-CZ" sz="2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Přímá spojnice se šipkou 9"/>
            <p:cNvCxnSpPr>
              <a:endCxn id="8" idx="0"/>
            </p:cNvCxnSpPr>
            <p:nvPr/>
          </p:nvCxnSpPr>
          <p:spPr>
            <a:xfrm flipH="1">
              <a:off x="1727684" y="1988840"/>
              <a:ext cx="1764196" cy="151216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Přímá spojnice 12"/>
            <p:cNvCxnSpPr/>
            <p:nvPr/>
          </p:nvCxnSpPr>
          <p:spPr>
            <a:xfrm>
              <a:off x="3203848" y="1988840"/>
              <a:ext cx="165618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Skupina 14"/>
          <p:cNvGrpSpPr/>
          <p:nvPr/>
        </p:nvGrpSpPr>
        <p:grpSpPr>
          <a:xfrm>
            <a:off x="2195736" y="2276872"/>
            <a:ext cx="4176464" cy="3816424"/>
            <a:chOff x="-2484784" y="1700808"/>
            <a:chExt cx="4176464" cy="3816424"/>
          </a:xfrm>
        </p:grpSpPr>
        <p:sp>
          <p:nvSpPr>
            <p:cNvPr id="16" name="Zaoblený obdélník 15"/>
            <p:cNvSpPr/>
            <p:nvPr/>
          </p:nvSpPr>
          <p:spPr>
            <a:xfrm>
              <a:off x="-1626693" y="2726922"/>
              <a:ext cx="3318373" cy="2790310"/>
            </a:xfrm>
            <a:prstGeom prst="roundRect">
              <a:avLst>
                <a:gd name="adj" fmla="val 33159"/>
              </a:avLst>
            </a:prstGeom>
            <a:solidFill>
              <a:schemeClr val="bg1"/>
            </a:solidFill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2000" b="1" dirty="0" smtClean="0">
                  <a:solidFill>
                    <a:srgbClr val="00B050"/>
                  </a:solidFill>
                </a:rPr>
                <a:t>Trvalým způsobem = hraničním znakem </a:t>
              </a:r>
              <a:r>
                <a:rPr lang="cs-CZ" sz="2000" b="1" i="1" dirty="0" smtClean="0">
                  <a:solidFill>
                    <a:srgbClr val="00B050"/>
                  </a:solidFill>
                </a:rPr>
                <a:t>(§ 91 odst. 1 - mezník, hřeb, </a:t>
              </a:r>
              <a:r>
                <a:rPr lang="cs-CZ" sz="2000" b="1" i="1" dirty="0" err="1" smtClean="0">
                  <a:solidFill>
                    <a:srgbClr val="00B050"/>
                  </a:solidFill>
                </a:rPr>
                <a:t>zabet</a:t>
              </a:r>
              <a:r>
                <a:rPr lang="cs-CZ" sz="2000" b="1" i="1" dirty="0" smtClean="0">
                  <a:solidFill>
                    <a:srgbClr val="00B050"/>
                  </a:solidFill>
                </a:rPr>
                <a:t>. trubka, křížek na opracované ploše…)</a:t>
              </a:r>
              <a:r>
                <a:rPr lang="cs-CZ" sz="2000" b="1" dirty="0" smtClean="0">
                  <a:solidFill>
                    <a:srgbClr val="00B050"/>
                  </a:solidFill>
                </a:rPr>
                <a:t> nebo jiným trvalým způsobem </a:t>
              </a:r>
              <a:r>
                <a:rPr lang="cs-CZ" sz="2000" b="1" i="1" dirty="0" smtClean="0">
                  <a:solidFill>
                    <a:srgbClr val="00B050"/>
                  </a:solidFill>
                </a:rPr>
                <a:t>(§ 91 odst. 4 – zeď, obrubník…)</a:t>
              </a:r>
              <a:endParaRPr lang="cs-CZ" sz="2000" b="1" i="1" dirty="0">
                <a:solidFill>
                  <a:srgbClr val="00B050"/>
                </a:solidFill>
              </a:endParaRPr>
            </a:p>
          </p:txBody>
        </p:sp>
        <p:cxnSp>
          <p:nvCxnSpPr>
            <p:cNvPr id="17" name="Přímá spojnice se šipkou 16"/>
            <p:cNvCxnSpPr>
              <a:endCxn id="16" idx="0"/>
            </p:cNvCxnSpPr>
            <p:nvPr/>
          </p:nvCxnSpPr>
          <p:spPr>
            <a:xfrm>
              <a:off x="-942617" y="1700808"/>
              <a:ext cx="975111" cy="1026114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Přímá spojnice 17"/>
            <p:cNvCxnSpPr/>
            <p:nvPr/>
          </p:nvCxnSpPr>
          <p:spPr>
            <a:xfrm>
              <a:off x="-2484784" y="1700808"/>
              <a:ext cx="3384376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Skupina 27"/>
          <p:cNvGrpSpPr/>
          <p:nvPr/>
        </p:nvGrpSpPr>
        <p:grpSpPr>
          <a:xfrm>
            <a:off x="6012160" y="2276872"/>
            <a:ext cx="2952328" cy="3582443"/>
            <a:chOff x="-1017004" y="1700808"/>
            <a:chExt cx="2952328" cy="3582443"/>
          </a:xfrm>
        </p:grpSpPr>
        <p:sp>
          <p:nvSpPr>
            <p:cNvPr id="29" name="Zaoblený obdélník 28"/>
            <p:cNvSpPr/>
            <p:nvPr/>
          </p:nvSpPr>
          <p:spPr>
            <a:xfrm>
              <a:off x="-512948" y="2798975"/>
              <a:ext cx="2448272" cy="2484276"/>
            </a:xfrm>
            <a:prstGeom prst="roundRect">
              <a:avLst>
                <a:gd name="adj" fmla="val 33159"/>
              </a:avLst>
            </a:prstGeom>
            <a:solidFill>
              <a:schemeClr val="bg1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2400" b="1" dirty="0" smtClean="0">
                  <a:solidFill>
                    <a:srgbClr val="0070C0"/>
                  </a:solidFill>
                </a:rPr>
                <a:t>Body s kódem kvality 6-8 a zobrazení v analogové mapě</a:t>
              </a:r>
              <a:endParaRPr lang="cs-CZ" sz="2400" b="1" dirty="0">
                <a:solidFill>
                  <a:srgbClr val="0070C0"/>
                </a:solidFill>
              </a:endParaRPr>
            </a:p>
          </p:txBody>
        </p:sp>
        <p:cxnSp>
          <p:nvCxnSpPr>
            <p:cNvPr id="30" name="Přímá spojnice se šipkou 29"/>
            <p:cNvCxnSpPr>
              <a:endCxn id="29" idx="0"/>
            </p:cNvCxnSpPr>
            <p:nvPr/>
          </p:nvCxnSpPr>
          <p:spPr>
            <a:xfrm>
              <a:off x="-58706" y="1700808"/>
              <a:ext cx="769894" cy="1098167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Přímá spojnice 30"/>
            <p:cNvCxnSpPr/>
            <p:nvPr/>
          </p:nvCxnSpPr>
          <p:spPr>
            <a:xfrm>
              <a:off x="-1017004" y="1700808"/>
              <a:ext cx="1916596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67458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§ 81 odst. 3 - rozbor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89119"/>
            <a:ext cx="8229600" cy="209992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cs-CZ" sz="1800" dirty="0" smtClean="0"/>
              <a:t>V </a:t>
            </a:r>
            <a:r>
              <a:rPr lang="cs-CZ" sz="1800" dirty="0"/>
              <a:t>případě hranice, jejíž lomové body jsou označeny trvalým způsobem, ale není číselně vyjádřena, vyhotovitel geometrického plánu ověří soulad průběhu hranice s údaji katastru nemovitostí. Pokud tato hranice odpovídá v mezích přesnosti dosavadnímu geometrickému a polohovému určení, přičemž průběh hranice pohledově odpovídá jejímu zobrazení v katastrální mapě, vyhotovitel geometrického plánu prokazatelně vyrozumí vlastníka sousedního pozemku o vyhodnocení hranice jako identické a o záměru trvalého označení bodu napojení. 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7</a:t>
            </a:fld>
            <a:endParaRPr lang="cs-CZ" dirty="0"/>
          </a:p>
        </p:txBody>
      </p:sp>
      <p:grpSp>
        <p:nvGrpSpPr>
          <p:cNvPr id="19" name="Skupina 18"/>
          <p:cNvGrpSpPr/>
          <p:nvPr/>
        </p:nvGrpSpPr>
        <p:grpSpPr>
          <a:xfrm>
            <a:off x="533425" y="3084215"/>
            <a:ext cx="8064896" cy="1856953"/>
            <a:chOff x="539552" y="3101355"/>
            <a:chExt cx="8064896" cy="1856953"/>
          </a:xfrm>
        </p:grpSpPr>
        <p:grpSp>
          <p:nvGrpSpPr>
            <p:cNvPr id="9" name="Skupina 8"/>
            <p:cNvGrpSpPr/>
            <p:nvPr/>
          </p:nvGrpSpPr>
          <p:grpSpPr>
            <a:xfrm>
              <a:off x="4794150" y="3101355"/>
              <a:ext cx="3810297" cy="1856953"/>
              <a:chOff x="4848156" y="2021235"/>
              <a:chExt cx="3810297" cy="1856953"/>
            </a:xfrm>
          </p:grpSpPr>
          <p:sp>
            <p:nvSpPr>
              <p:cNvPr id="10" name="Zaoblený obdélník 9"/>
              <p:cNvSpPr/>
              <p:nvPr/>
            </p:nvSpPr>
            <p:spPr>
              <a:xfrm>
                <a:off x="4848156" y="2394316"/>
                <a:ext cx="3810297" cy="1483872"/>
              </a:xfrm>
              <a:prstGeom prst="roundRect">
                <a:avLst>
                  <a:gd name="adj" fmla="val 33159"/>
                </a:avLst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sz="1600" b="1" dirty="0">
                    <a:solidFill>
                      <a:srgbClr val="FF0000"/>
                    </a:solidFill>
                  </a:rPr>
                  <a:t>Soulad s údaji katastru znamená i s původním výsledkem zeměměřické </a:t>
                </a:r>
                <a:r>
                  <a:rPr lang="cs-CZ" sz="1600" b="1" dirty="0" smtClean="0">
                    <a:solidFill>
                      <a:srgbClr val="FF0000"/>
                    </a:solidFill>
                  </a:rPr>
                  <a:t>činnosti. Ustanovení je kogentní, nedává možnost volit kk8 bez vyrozumívání, pokud je hranice shledána jako označená. </a:t>
                </a:r>
                <a:endParaRPr lang="cs-CZ" sz="1600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1" name="Přímá spojnice se šipkou 10"/>
              <p:cNvCxnSpPr>
                <a:endCxn id="10" idx="0"/>
              </p:cNvCxnSpPr>
              <p:nvPr/>
            </p:nvCxnSpPr>
            <p:spPr>
              <a:xfrm>
                <a:off x="6687235" y="2021235"/>
                <a:ext cx="66070" cy="373081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" name="Přímá spojnice 13"/>
            <p:cNvCxnSpPr/>
            <p:nvPr/>
          </p:nvCxnSpPr>
          <p:spPr>
            <a:xfrm>
              <a:off x="4139335" y="3101355"/>
              <a:ext cx="4465113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Přímá spojnice 15"/>
            <p:cNvCxnSpPr/>
            <p:nvPr/>
          </p:nvCxnSpPr>
          <p:spPr>
            <a:xfrm>
              <a:off x="539552" y="3356992"/>
              <a:ext cx="1845205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Skupina 44"/>
          <p:cNvGrpSpPr/>
          <p:nvPr/>
        </p:nvGrpSpPr>
        <p:grpSpPr>
          <a:xfrm>
            <a:off x="2378630" y="3339852"/>
            <a:ext cx="6219691" cy="2819350"/>
            <a:chOff x="2378630" y="3339852"/>
            <a:chExt cx="6219691" cy="2819350"/>
          </a:xfrm>
        </p:grpSpPr>
        <p:cxnSp>
          <p:nvCxnSpPr>
            <p:cNvPr id="13" name="Přímá spojnice 12"/>
            <p:cNvCxnSpPr/>
            <p:nvPr/>
          </p:nvCxnSpPr>
          <p:spPr>
            <a:xfrm>
              <a:off x="2378630" y="3339852"/>
              <a:ext cx="2049354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Přímá spojnice se šipkou 16"/>
            <p:cNvCxnSpPr/>
            <p:nvPr/>
          </p:nvCxnSpPr>
          <p:spPr>
            <a:xfrm>
              <a:off x="3895298" y="3339852"/>
              <a:ext cx="892725" cy="1745332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Zaoblený obdélník 19"/>
            <p:cNvSpPr/>
            <p:nvPr/>
          </p:nvSpPr>
          <p:spPr>
            <a:xfrm>
              <a:off x="4655883" y="5013176"/>
              <a:ext cx="3942438" cy="1146026"/>
            </a:xfrm>
            <a:prstGeom prst="roundRect">
              <a:avLst>
                <a:gd name="adj" fmla="val 33159"/>
              </a:avLst>
            </a:prstGeom>
            <a:solidFill>
              <a:schemeClr val="bg1"/>
            </a:solidFill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b="1" dirty="0" smtClean="0">
                  <a:solidFill>
                    <a:srgbClr val="00B050"/>
                  </a:solidFill>
                </a:rPr>
                <a:t>Vlastník děleného pozemku není vyrozumíván. Podobu GP může ovlivnit jinak, je účastníkem právního jednání dle listiny.</a:t>
              </a:r>
              <a:endParaRPr lang="cs-CZ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43" name="Skupina 42"/>
          <p:cNvGrpSpPr/>
          <p:nvPr/>
        </p:nvGrpSpPr>
        <p:grpSpPr>
          <a:xfrm>
            <a:off x="533425" y="3645024"/>
            <a:ext cx="3894559" cy="2514178"/>
            <a:chOff x="533425" y="3645024"/>
            <a:chExt cx="3894559" cy="2514178"/>
          </a:xfrm>
        </p:grpSpPr>
        <p:cxnSp>
          <p:nvCxnSpPr>
            <p:cNvPr id="22" name="Přímá spojnice 21"/>
            <p:cNvCxnSpPr/>
            <p:nvPr/>
          </p:nvCxnSpPr>
          <p:spPr>
            <a:xfrm>
              <a:off x="533425" y="3645024"/>
              <a:ext cx="3894559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Přímá spojnice se šipkou 23"/>
            <p:cNvCxnSpPr/>
            <p:nvPr/>
          </p:nvCxnSpPr>
          <p:spPr>
            <a:xfrm flipH="1">
              <a:off x="1907704" y="3645024"/>
              <a:ext cx="144016" cy="576064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Zaoblený obdélník 31"/>
            <p:cNvSpPr/>
            <p:nvPr/>
          </p:nvSpPr>
          <p:spPr>
            <a:xfrm>
              <a:off x="533425" y="4239858"/>
              <a:ext cx="3894559" cy="1919344"/>
            </a:xfrm>
            <a:prstGeom prst="roundRect">
              <a:avLst>
                <a:gd name="adj" fmla="val 33159"/>
              </a:avLst>
            </a:prstGeom>
            <a:solidFill>
              <a:schemeClr val="bg1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2000" b="1" dirty="0" smtClean="0">
                  <a:solidFill>
                    <a:srgbClr val="0070C0"/>
                  </a:solidFill>
                </a:rPr>
                <a:t>V případě napojení do lomového bodu dosavadní hranice se samozřejmě hranice nově neoznačuje a vlastník se vyrozumí jen o vyhodnocení hranice jako identické.</a:t>
              </a:r>
              <a:endParaRPr lang="cs-CZ" sz="2000" b="1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1445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§ 81 odst. </a:t>
            </a:r>
            <a:r>
              <a:rPr lang="cs-CZ" dirty="0" smtClean="0"/>
              <a:t>3 - rozbor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1800" dirty="0"/>
              <a:t>Ve vyrozumění uvede lhůtu ne kratší než 15 dnů od odeslání vyrozumění, ve které vlastník může vyhotoviteli geometrického plánu doručit písemný nesouhlas s vyhodnocením hranice jako identické. V případě takového nesouhlasu se bod napojení označí dočasným způsobem</a:t>
            </a:r>
            <a:r>
              <a:rPr lang="cs-CZ" sz="1800" dirty="0" smtClean="0"/>
              <a:t>.</a:t>
            </a:r>
            <a:endParaRPr lang="cs-CZ" sz="1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8</a:t>
            </a:fld>
            <a:endParaRPr lang="cs-CZ" dirty="0"/>
          </a:p>
        </p:txBody>
      </p:sp>
      <p:grpSp>
        <p:nvGrpSpPr>
          <p:cNvPr id="15" name="Skupina 14"/>
          <p:cNvGrpSpPr/>
          <p:nvPr/>
        </p:nvGrpSpPr>
        <p:grpSpPr>
          <a:xfrm>
            <a:off x="467544" y="1988840"/>
            <a:ext cx="6840760" cy="3024336"/>
            <a:chOff x="467544" y="1988840"/>
            <a:chExt cx="6840760" cy="3024336"/>
          </a:xfrm>
        </p:grpSpPr>
        <p:cxnSp>
          <p:nvCxnSpPr>
            <p:cNvPr id="8" name="Přímá spojnice 7"/>
            <p:cNvCxnSpPr/>
            <p:nvPr/>
          </p:nvCxnSpPr>
          <p:spPr>
            <a:xfrm>
              <a:off x="3131840" y="1988840"/>
              <a:ext cx="417646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Zaoblený obdélník 9"/>
            <p:cNvSpPr/>
            <p:nvPr/>
          </p:nvSpPr>
          <p:spPr>
            <a:xfrm>
              <a:off x="467544" y="3068960"/>
              <a:ext cx="3024336" cy="1944216"/>
            </a:xfrm>
            <a:prstGeom prst="roundRect">
              <a:avLst>
                <a:gd name="adj" fmla="val 33159"/>
              </a:avLst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2000" b="1" dirty="0" smtClean="0">
                  <a:solidFill>
                    <a:srgbClr val="FF0000"/>
                  </a:solidFill>
                </a:rPr>
                <a:t>Upraveno pro zasílání poštou. V případě osobního předání se samozřejmě lhůta počítá od data předání.</a:t>
              </a:r>
              <a:endParaRPr lang="cs-CZ" sz="20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1" name="Přímá spojnice se šipkou 10"/>
            <p:cNvCxnSpPr>
              <a:endCxn id="10" idx="0"/>
            </p:cNvCxnSpPr>
            <p:nvPr/>
          </p:nvCxnSpPr>
          <p:spPr>
            <a:xfrm flipH="1">
              <a:off x="1979712" y="1988840"/>
              <a:ext cx="1512168" cy="108012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Skupina 15"/>
          <p:cNvGrpSpPr/>
          <p:nvPr/>
        </p:nvGrpSpPr>
        <p:grpSpPr>
          <a:xfrm>
            <a:off x="4139952" y="2276872"/>
            <a:ext cx="3384376" cy="2704585"/>
            <a:chOff x="3131840" y="1584412"/>
            <a:chExt cx="3384376" cy="2704585"/>
          </a:xfrm>
        </p:grpSpPr>
        <p:cxnSp>
          <p:nvCxnSpPr>
            <p:cNvPr id="17" name="Přímá spojnice 16"/>
            <p:cNvCxnSpPr/>
            <p:nvPr/>
          </p:nvCxnSpPr>
          <p:spPr>
            <a:xfrm>
              <a:off x="3995936" y="1584412"/>
              <a:ext cx="2520280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Zaoblený obdélník 17"/>
            <p:cNvSpPr/>
            <p:nvPr/>
          </p:nvSpPr>
          <p:spPr>
            <a:xfrm>
              <a:off x="3131840" y="2344781"/>
              <a:ext cx="3384376" cy="1944216"/>
            </a:xfrm>
            <a:prstGeom prst="roundRect">
              <a:avLst>
                <a:gd name="adj" fmla="val 33159"/>
              </a:avLst>
            </a:prstGeom>
            <a:solidFill>
              <a:schemeClr val="bg1"/>
            </a:solidFill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2000" b="1" dirty="0" smtClean="0">
                  <a:solidFill>
                    <a:srgbClr val="00B050"/>
                  </a:solidFill>
                </a:rPr>
                <a:t>V případě elektronické komunikace je třeba sousednímu vlastníku nabízet zaručené způsoby komunikace (DS, potvrzení doručení e-mailu).</a:t>
              </a:r>
              <a:endParaRPr lang="cs-CZ" sz="2000" b="1" dirty="0">
                <a:solidFill>
                  <a:srgbClr val="00B050"/>
                </a:solidFill>
              </a:endParaRPr>
            </a:p>
          </p:txBody>
        </p:sp>
        <p:cxnSp>
          <p:nvCxnSpPr>
            <p:cNvPr id="19" name="Přímá spojnice se šipkou 18"/>
            <p:cNvCxnSpPr/>
            <p:nvPr/>
          </p:nvCxnSpPr>
          <p:spPr>
            <a:xfrm flipH="1">
              <a:off x="4716016" y="1584412"/>
              <a:ext cx="648072" cy="742274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16576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§ 81 odst. 3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 smtClean="0"/>
              <a:t>V případě hranice mezi pozemky téhož vlastníka není vyrozumění zasíláno (vlastníka děleného pozemku netřeba vyrozumívat).</a:t>
            </a:r>
          </a:p>
          <a:p>
            <a:r>
              <a:rPr lang="cs-CZ" dirty="0" smtClean="0"/>
              <a:t>V případě nedoručení vyrozumění z důvodů neovlivnitelných vyhotovitelem GP (např. neznámý vlastník, neznámý pobyt, vrácená doručenka) nejsou podmínky pro „tichý souhlas“ splněny – postupuje se stejně, jako kdyby vlastník s průběhem hranice nesouhlasil.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Praha, 25.4.2017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/>
              <a:t>Seminář k novele KatV v oblasti GP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smtClean="0"/>
              <a:t>Stránka </a:t>
            </a:r>
            <a:fld id="{48E274EE-690F-4746-AA67-60C7F9ED09CD}" type="slidenum">
              <a:rPr lang="cs-CZ" smtClean="0"/>
              <a:pPr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1131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mínek_Potvrzování GP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Kmínek_Potvrzování GP</Template>
  <TotalTime>3438</TotalTime>
  <Words>1409</Words>
  <Application>Microsoft Office PowerPoint</Application>
  <PresentationFormat>Předvádění na obrazovce (4:3)</PresentationFormat>
  <Paragraphs>185</Paragraphs>
  <Slides>22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Propojení</vt:lpstr>
      </vt:variant>
      <vt:variant>
        <vt:i4>2</vt:i4>
      </vt:variant>
      <vt:variant>
        <vt:lpstr>Nadpisy snímků</vt:lpstr>
      </vt:variant>
      <vt:variant>
        <vt:i4>22</vt:i4>
      </vt:variant>
    </vt:vector>
  </HeadingPairs>
  <TitlesOfParts>
    <vt:vector size="25" baseType="lpstr">
      <vt:lpstr>Kmínek_Potvrzování GP</vt:lpstr>
      <vt:lpstr>F:\Seminář k novele KatV - GP\Postupy při vytyčování hranic pozemků_final.docx</vt:lpstr>
      <vt:lpstr>F:\Seminář k novele KatV - GP\vyrozumění.docx</vt:lpstr>
      <vt:lpstr>Napojení změny na dosavadní hranici - § 81 odst. 3</vt:lpstr>
      <vt:lpstr>Účel změny</vt:lpstr>
      <vt:lpstr>Účel změny</vt:lpstr>
      <vt:lpstr>Účel změny</vt:lpstr>
      <vt:lpstr>Účel změny</vt:lpstr>
      <vt:lpstr>§ 81 odst. 3 - rozbor</vt:lpstr>
      <vt:lpstr>§ 81 odst. 3 - rozbor</vt:lpstr>
      <vt:lpstr>§ 81 odst. 3 - rozbor</vt:lpstr>
      <vt:lpstr>§ 81 odst. 3</vt:lpstr>
      <vt:lpstr>Varianty napojení hranice označená - číselná</vt:lpstr>
      <vt:lpstr>Varianty napojení hranice neoznačená - číselná</vt:lpstr>
      <vt:lpstr>Varianty napojení hranice označená - nečíselná</vt:lpstr>
      <vt:lpstr>Varianty napojení hranice označená – nečíselná Nesouhlas vlastníka!</vt:lpstr>
      <vt:lpstr>Varianty napojení hranice neoznačená - nečíselná</vt:lpstr>
      <vt:lpstr>Obsah vyrozumění</vt:lpstr>
      <vt:lpstr>Obsah vyrozumění</vt:lpstr>
      <vt:lpstr>Doručení vyrozumění</vt:lpstr>
      <vt:lpstr>Dokumentace vyrozumění v ZPMZ</vt:lpstr>
      <vt:lpstr>Dokumentace vyrozumění v ZPMZ</vt:lpstr>
      <vt:lpstr>Kód kvality a způsob zobrazení do KM</vt:lpstr>
      <vt:lpstr>Lze zkrátit lhůtu pro nesouhlas?</vt:lpstr>
      <vt:lpstr>Prezentace aplikace PowerPoint</vt:lpstr>
    </vt:vector>
  </TitlesOfParts>
  <Company>ČÚZK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Napojení změny na dosavadní hranici - § 81 odst. 3</dc:title>
  <dc:creator>Jan Kmínek</dc:creator>
  <cp:lastModifiedBy>Leoš Mazal</cp:lastModifiedBy>
  <cp:revision>80</cp:revision>
  <cp:lastPrinted>2017-05-03T05:54:35Z</cp:lastPrinted>
  <dcterms:created xsi:type="dcterms:W3CDTF">2017-04-18T06:01:15Z</dcterms:created>
  <dcterms:modified xsi:type="dcterms:W3CDTF">2017-05-03T06:01:19Z</dcterms:modified>
</cp:coreProperties>
</file>