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  <p:sldMasterId id="2147483672" r:id="rId3"/>
  </p:sldMasterIdLst>
  <p:notesMasterIdLst>
    <p:notesMasterId r:id="rId20"/>
  </p:notesMasterIdLst>
  <p:sldIdLst>
    <p:sldId id="256" r:id="rId4"/>
    <p:sldId id="264" r:id="rId5"/>
    <p:sldId id="322" r:id="rId6"/>
    <p:sldId id="347" r:id="rId7"/>
    <p:sldId id="323" r:id="rId8"/>
    <p:sldId id="348" r:id="rId9"/>
    <p:sldId id="340" r:id="rId10"/>
    <p:sldId id="351" r:id="rId11"/>
    <p:sldId id="352" r:id="rId12"/>
    <p:sldId id="353" r:id="rId13"/>
    <p:sldId id="354" r:id="rId14"/>
    <p:sldId id="356" r:id="rId15"/>
    <p:sldId id="355" r:id="rId16"/>
    <p:sldId id="349" r:id="rId17"/>
    <p:sldId id="350" r:id="rId18"/>
    <p:sldId id="267" r:id="rId1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n Kmínek" initials="jk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25C9"/>
    <a:srgbClr val="FF66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39" autoAdjust="0"/>
  </p:normalViewPr>
  <p:slideViewPr>
    <p:cSldViewPr>
      <p:cViewPr>
        <p:scale>
          <a:sx n="100" d="100"/>
          <a:sy n="100" d="100"/>
        </p:scale>
        <p:origin x="-306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41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commentAuthors" Target="commentAuthor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E57185-84AF-4AAF-BB1F-04146E08BDAC}" type="datetimeFigureOut">
              <a:rPr lang="cs-CZ" smtClean="0"/>
              <a:pPr/>
              <a:t>25.4.2017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0F4AF-BA39-4BA8-9F01-189E2B2B31A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0401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 4. 2017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Vytyčování hranic pozemků po novele KatV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74EE-690F-4746-AA67-60C7F9ED09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 4. 2017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Vytyčování hranic pozemků po novele KatV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74EE-690F-4746-AA67-60C7F9ED09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 4. 2017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Vytyčování hranic pozemků po novele KatV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74EE-690F-4746-AA67-60C7F9ED09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>
                <a:solidFill>
                  <a:prstClr val="white"/>
                </a:solidFill>
              </a:rPr>
              <a:t>Praha, 25. 4. 2017</a:t>
            </a:r>
            <a:endParaRPr lang="cs-CZ">
              <a:solidFill>
                <a:prstClr val="white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white"/>
                </a:solidFill>
              </a:rPr>
              <a:t>Vytyčování hranic pozemků po novele KatV</a:t>
            </a:r>
            <a:endParaRPr lang="cs-CZ">
              <a:solidFill>
                <a:prstClr val="white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74EE-690F-4746-AA67-60C7F9ED09CD}" type="slidenum">
              <a:rPr lang="cs-CZ" smtClean="0">
                <a:solidFill>
                  <a:prstClr val="white"/>
                </a:solidFill>
              </a:rPr>
              <a:pPr/>
              <a:t>‹#›</a:t>
            </a:fld>
            <a:endParaRPr lang="cs-CZ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0753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57174"/>
            <a:ext cx="8229600" cy="1143000"/>
          </a:xfrm>
        </p:spPr>
        <p:txBody>
          <a:bodyPr>
            <a:noAutofit/>
          </a:bodyPr>
          <a:lstStyle>
            <a:lvl1pPr>
              <a:defRPr sz="3800" b="1">
                <a:solidFill>
                  <a:srgbClr val="C00000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89119"/>
            <a:ext cx="8229600" cy="45259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0" y="6429396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cs-CZ" smtClean="0">
                <a:solidFill>
                  <a:prstClr val="white"/>
                </a:solidFill>
              </a:rPr>
              <a:t>Praha, 25. 4. 2017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000364" y="6421461"/>
            <a:ext cx="2895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cs-CZ" smtClean="0">
                <a:solidFill>
                  <a:prstClr val="white"/>
                </a:solidFill>
              </a:rPr>
              <a:t>Vytyčování hranic pozemků po novele KatV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938994" y="6421461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cs-CZ" smtClean="0">
                <a:solidFill>
                  <a:prstClr val="white"/>
                </a:solidFill>
              </a:rPr>
              <a:t>Stránka </a:t>
            </a:r>
            <a:fld id="{48E274EE-690F-4746-AA67-60C7F9ED09CD}" type="slidenum">
              <a:rPr lang="cs-CZ" smtClean="0">
                <a:solidFill>
                  <a:prstClr val="white"/>
                </a:solidFill>
              </a:rPr>
              <a:pPr/>
              <a:t>‹#›</a:t>
            </a:fld>
            <a:endParaRPr lang="cs-CZ" dirty="0">
              <a:solidFill>
                <a:prstClr val="white"/>
              </a:solidFill>
            </a:endParaRPr>
          </a:p>
        </p:txBody>
      </p:sp>
      <p:cxnSp>
        <p:nvCxnSpPr>
          <p:cNvPr id="8" name="Přímá spojovací čára 7"/>
          <p:cNvCxnSpPr/>
          <p:nvPr userDrawn="1"/>
        </p:nvCxnSpPr>
        <p:spPr>
          <a:xfrm>
            <a:off x="428596" y="1571612"/>
            <a:ext cx="82868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65846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>
                <a:solidFill>
                  <a:prstClr val="white"/>
                </a:solidFill>
              </a:rPr>
              <a:t>Praha, 25. 4. 2017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white"/>
                </a:solidFill>
              </a:rPr>
              <a:t>Vytyčování hranic pozemků po novele KatV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 smtClean="0">
                <a:solidFill>
                  <a:prstClr val="white"/>
                </a:solidFill>
              </a:rPr>
              <a:t>Stránka </a:t>
            </a:r>
            <a:fld id="{48E274EE-690F-4746-AA67-60C7F9ED09CD}" type="slidenum">
              <a:rPr lang="cs-CZ" smtClean="0">
                <a:solidFill>
                  <a:prstClr val="white"/>
                </a:solidFill>
              </a:rPr>
              <a:pPr/>
              <a:t>‹#›</a:t>
            </a:fld>
            <a:endParaRPr lang="cs-CZ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0227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>
                <a:solidFill>
                  <a:prstClr val="white"/>
                </a:solidFill>
              </a:rPr>
              <a:t>Praha, 25. 4. 2017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white"/>
                </a:solidFill>
              </a:rPr>
              <a:t>Vytyčování hranic pozemků po novele KatV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 smtClean="0">
                <a:solidFill>
                  <a:prstClr val="white"/>
                </a:solidFill>
              </a:rPr>
              <a:t>Stránka </a:t>
            </a:r>
            <a:fld id="{48E274EE-690F-4746-AA67-60C7F9ED09CD}" type="slidenum">
              <a:rPr lang="cs-CZ" smtClean="0">
                <a:solidFill>
                  <a:prstClr val="white"/>
                </a:solidFill>
              </a:rPr>
              <a:pPr/>
              <a:t>‹#›</a:t>
            </a:fld>
            <a:endParaRPr lang="cs-CZ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1321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>
                <a:solidFill>
                  <a:prstClr val="white"/>
                </a:solidFill>
              </a:rPr>
              <a:t>Praha, 25. 4. 2017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white"/>
                </a:solidFill>
              </a:rPr>
              <a:t>Vytyčování hranic pozemků po novele KatV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 smtClean="0">
                <a:solidFill>
                  <a:prstClr val="white"/>
                </a:solidFill>
              </a:rPr>
              <a:t>Stránka </a:t>
            </a:r>
            <a:fld id="{48E274EE-690F-4746-AA67-60C7F9ED09CD}" type="slidenum">
              <a:rPr lang="cs-CZ" smtClean="0">
                <a:solidFill>
                  <a:prstClr val="white"/>
                </a:solidFill>
              </a:rPr>
              <a:pPr/>
              <a:t>‹#›</a:t>
            </a:fld>
            <a:endParaRPr lang="cs-CZ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5942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>
                <a:solidFill>
                  <a:prstClr val="white"/>
                </a:solidFill>
              </a:rPr>
              <a:t>Praha, 25. 4. 2017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white"/>
                </a:solidFill>
              </a:rPr>
              <a:t>Vytyčování hranic pozemků po novele KatV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 smtClean="0">
                <a:solidFill>
                  <a:prstClr val="white"/>
                </a:solidFill>
              </a:rPr>
              <a:t>Stránka </a:t>
            </a:r>
            <a:fld id="{48E274EE-690F-4746-AA67-60C7F9ED09CD}" type="slidenum">
              <a:rPr lang="cs-CZ" smtClean="0">
                <a:solidFill>
                  <a:prstClr val="white"/>
                </a:solidFill>
              </a:rPr>
              <a:pPr/>
              <a:t>‹#›</a:t>
            </a:fld>
            <a:endParaRPr lang="cs-CZ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4256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>
                <a:solidFill>
                  <a:prstClr val="white"/>
                </a:solidFill>
              </a:rPr>
              <a:t>Praha, 25. 4. 2017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white"/>
                </a:solidFill>
              </a:rPr>
              <a:t>Vytyčování hranic pozemků po novele KatV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 smtClean="0">
                <a:solidFill>
                  <a:prstClr val="white"/>
                </a:solidFill>
              </a:rPr>
              <a:t>Stránka </a:t>
            </a:r>
            <a:fld id="{48E274EE-690F-4746-AA67-60C7F9ED09CD}" type="slidenum">
              <a:rPr lang="cs-CZ" smtClean="0">
                <a:solidFill>
                  <a:prstClr val="white"/>
                </a:solidFill>
              </a:rPr>
              <a:pPr/>
              <a:t>‹#›</a:t>
            </a:fld>
            <a:endParaRPr lang="cs-CZ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2978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>
                <a:solidFill>
                  <a:prstClr val="white"/>
                </a:solidFill>
              </a:rPr>
              <a:t>Praha, 25. 4. 2017</a:t>
            </a:r>
            <a:endParaRPr lang="cs-CZ">
              <a:solidFill>
                <a:prstClr val="white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white"/>
                </a:solidFill>
              </a:rPr>
              <a:t>Vytyčování hranic pozemků po novele KatV</a:t>
            </a:r>
            <a:endParaRPr lang="cs-CZ">
              <a:solidFill>
                <a:prstClr val="white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74EE-690F-4746-AA67-60C7F9ED09CD}" type="slidenum">
              <a:rPr lang="cs-CZ" smtClean="0">
                <a:solidFill>
                  <a:prstClr val="white"/>
                </a:solidFill>
              </a:rPr>
              <a:pPr/>
              <a:t>‹#›</a:t>
            </a:fld>
            <a:endParaRPr lang="cs-CZ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256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57174"/>
            <a:ext cx="8229600" cy="1143000"/>
          </a:xfrm>
        </p:spPr>
        <p:txBody>
          <a:bodyPr>
            <a:noAutofit/>
          </a:bodyPr>
          <a:lstStyle>
            <a:lvl1pPr>
              <a:defRPr sz="3800" b="1">
                <a:solidFill>
                  <a:srgbClr val="C00000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89119"/>
            <a:ext cx="8229600" cy="45259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0" y="6429396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Praha, 25. 4. 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000364" y="6421461"/>
            <a:ext cx="2895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Vytyčování hranic pozemků po novele KatV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938994" y="6421461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‹#›</a:t>
            </a:fld>
            <a:endParaRPr lang="cs-CZ" dirty="0"/>
          </a:p>
        </p:txBody>
      </p:sp>
      <p:cxnSp>
        <p:nvCxnSpPr>
          <p:cNvPr id="8" name="Přímá spojovací čára 7"/>
          <p:cNvCxnSpPr/>
          <p:nvPr userDrawn="1"/>
        </p:nvCxnSpPr>
        <p:spPr>
          <a:xfrm>
            <a:off x="428596" y="1571612"/>
            <a:ext cx="82868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>
                <a:solidFill>
                  <a:prstClr val="white"/>
                </a:solidFill>
              </a:rPr>
              <a:t>Praha, 25. 4. 2017</a:t>
            </a:r>
            <a:endParaRPr lang="cs-CZ">
              <a:solidFill>
                <a:prstClr val="white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white"/>
                </a:solidFill>
              </a:rPr>
              <a:t>Vytyčování hranic pozemků po novele KatV</a:t>
            </a:r>
            <a:endParaRPr lang="cs-CZ">
              <a:solidFill>
                <a:prstClr val="white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74EE-690F-4746-AA67-60C7F9ED09CD}" type="slidenum">
              <a:rPr lang="cs-CZ" smtClean="0">
                <a:solidFill>
                  <a:prstClr val="white"/>
                </a:solidFill>
              </a:rPr>
              <a:pPr/>
              <a:t>‹#›</a:t>
            </a:fld>
            <a:endParaRPr lang="cs-CZ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534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>
                <a:solidFill>
                  <a:prstClr val="white"/>
                </a:solidFill>
              </a:rPr>
              <a:t>Praha, 25. 4. 2017</a:t>
            </a:r>
            <a:endParaRPr lang="cs-CZ">
              <a:solidFill>
                <a:prstClr val="white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white"/>
                </a:solidFill>
              </a:rPr>
              <a:t>Vytyčování hranic pozemků po novele KatV</a:t>
            </a:r>
            <a:endParaRPr lang="cs-CZ">
              <a:solidFill>
                <a:prstClr val="white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74EE-690F-4746-AA67-60C7F9ED09CD}" type="slidenum">
              <a:rPr lang="cs-CZ" smtClean="0">
                <a:solidFill>
                  <a:prstClr val="white"/>
                </a:solidFill>
              </a:rPr>
              <a:pPr/>
              <a:t>‹#›</a:t>
            </a:fld>
            <a:endParaRPr lang="cs-CZ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8342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>
                <a:solidFill>
                  <a:prstClr val="white"/>
                </a:solidFill>
              </a:rPr>
              <a:t>Praha, 25. 4. 2017</a:t>
            </a:r>
            <a:endParaRPr lang="cs-CZ">
              <a:solidFill>
                <a:prstClr val="white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white"/>
                </a:solidFill>
              </a:rPr>
              <a:t>Vytyčování hranic pozemků po novele KatV</a:t>
            </a:r>
            <a:endParaRPr lang="cs-CZ">
              <a:solidFill>
                <a:prstClr val="white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74EE-690F-4746-AA67-60C7F9ED09CD}" type="slidenum">
              <a:rPr lang="cs-CZ" smtClean="0">
                <a:solidFill>
                  <a:prstClr val="white"/>
                </a:solidFill>
              </a:rPr>
              <a:pPr/>
              <a:t>‹#›</a:t>
            </a:fld>
            <a:endParaRPr lang="cs-CZ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782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>
                <a:solidFill>
                  <a:prstClr val="white"/>
                </a:solidFill>
              </a:rPr>
              <a:t>Praha, 25. 4. 2017</a:t>
            </a:r>
            <a:endParaRPr lang="cs-CZ">
              <a:solidFill>
                <a:prstClr val="white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white"/>
                </a:solidFill>
              </a:rPr>
              <a:t>Vytyčování hranic pozemků po novele KatV</a:t>
            </a:r>
            <a:endParaRPr lang="cs-CZ">
              <a:solidFill>
                <a:prstClr val="white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74EE-690F-4746-AA67-60C7F9ED09CD}" type="slidenum">
              <a:rPr lang="cs-CZ" smtClean="0">
                <a:solidFill>
                  <a:prstClr val="white"/>
                </a:solidFill>
              </a:rPr>
              <a:pPr/>
              <a:t>‹#›</a:t>
            </a:fld>
            <a:endParaRPr lang="cs-CZ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2744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57174"/>
            <a:ext cx="8229600" cy="1143000"/>
          </a:xfrm>
        </p:spPr>
        <p:txBody>
          <a:bodyPr>
            <a:noAutofit/>
          </a:bodyPr>
          <a:lstStyle>
            <a:lvl1pPr>
              <a:defRPr sz="3800" b="1">
                <a:solidFill>
                  <a:srgbClr val="C00000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89119"/>
            <a:ext cx="8229600" cy="45259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0" y="6429396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cs-CZ" smtClean="0">
                <a:solidFill>
                  <a:prstClr val="white"/>
                </a:solidFill>
              </a:rPr>
              <a:t>Praha, 25. 4. 2017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000364" y="6421461"/>
            <a:ext cx="2895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cs-CZ" smtClean="0">
                <a:solidFill>
                  <a:prstClr val="white"/>
                </a:solidFill>
              </a:rPr>
              <a:t>Vytyčování hranic pozemků po novele KatV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938994" y="6421461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cs-CZ" smtClean="0">
                <a:solidFill>
                  <a:prstClr val="white"/>
                </a:solidFill>
              </a:rPr>
              <a:t>Stránka </a:t>
            </a:r>
            <a:fld id="{48E274EE-690F-4746-AA67-60C7F9ED09CD}" type="slidenum">
              <a:rPr lang="cs-CZ" smtClean="0">
                <a:solidFill>
                  <a:prstClr val="white"/>
                </a:solidFill>
              </a:rPr>
              <a:pPr/>
              <a:t>‹#›</a:t>
            </a:fld>
            <a:endParaRPr lang="cs-CZ" dirty="0">
              <a:solidFill>
                <a:prstClr val="white"/>
              </a:solidFill>
            </a:endParaRPr>
          </a:p>
        </p:txBody>
      </p:sp>
      <p:cxnSp>
        <p:nvCxnSpPr>
          <p:cNvPr id="8" name="Přímá spojovací čára 7"/>
          <p:cNvCxnSpPr/>
          <p:nvPr userDrawn="1"/>
        </p:nvCxnSpPr>
        <p:spPr>
          <a:xfrm>
            <a:off x="428596" y="1571612"/>
            <a:ext cx="82868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22691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>
                <a:solidFill>
                  <a:prstClr val="white"/>
                </a:solidFill>
              </a:rPr>
              <a:t>Praha, 25. 4. 2017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white"/>
                </a:solidFill>
              </a:rPr>
              <a:t>Vytyčování hranic pozemků po novele KatV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 smtClean="0">
                <a:solidFill>
                  <a:prstClr val="white"/>
                </a:solidFill>
              </a:rPr>
              <a:t>Stránka </a:t>
            </a:r>
            <a:fld id="{48E274EE-690F-4746-AA67-60C7F9ED09CD}" type="slidenum">
              <a:rPr lang="cs-CZ" smtClean="0">
                <a:solidFill>
                  <a:prstClr val="white"/>
                </a:solidFill>
              </a:rPr>
              <a:pPr/>
              <a:t>‹#›</a:t>
            </a:fld>
            <a:endParaRPr lang="cs-CZ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2853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>
                <a:solidFill>
                  <a:prstClr val="white"/>
                </a:solidFill>
              </a:rPr>
              <a:t>Praha, 25. 4. 2017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white"/>
                </a:solidFill>
              </a:rPr>
              <a:t>Vytyčování hranic pozemků po novele KatV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 smtClean="0">
                <a:solidFill>
                  <a:prstClr val="white"/>
                </a:solidFill>
              </a:rPr>
              <a:t>Stránka </a:t>
            </a:r>
            <a:fld id="{48E274EE-690F-4746-AA67-60C7F9ED09CD}" type="slidenum">
              <a:rPr lang="cs-CZ" smtClean="0">
                <a:solidFill>
                  <a:prstClr val="white"/>
                </a:solidFill>
              </a:rPr>
              <a:pPr/>
              <a:t>‹#›</a:t>
            </a:fld>
            <a:endParaRPr lang="cs-CZ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7789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>
                <a:solidFill>
                  <a:prstClr val="white"/>
                </a:solidFill>
              </a:rPr>
              <a:t>Praha, 25. 4. 2017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white"/>
                </a:solidFill>
              </a:rPr>
              <a:t>Vytyčování hranic pozemků po novele KatV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 smtClean="0">
                <a:solidFill>
                  <a:prstClr val="white"/>
                </a:solidFill>
              </a:rPr>
              <a:t>Stránka </a:t>
            </a:r>
            <a:fld id="{48E274EE-690F-4746-AA67-60C7F9ED09CD}" type="slidenum">
              <a:rPr lang="cs-CZ" smtClean="0">
                <a:solidFill>
                  <a:prstClr val="white"/>
                </a:solidFill>
              </a:rPr>
              <a:pPr/>
              <a:t>‹#›</a:t>
            </a:fld>
            <a:endParaRPr lang="cs-CZ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8489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>
                <a:solidFill>
                  <a:prstClr val="white"/>
                </a:solidFill>
              </a:rPr>
              <a:t>Praha, 25. 4. 2017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white"/>
                </a:solidFill>
              </a:rPr>
              <a:t>Vytyčování hranic pozemků po novele KatV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 smtClean="0">
                <a:solidFill>
                  <a:prstClr val="white"/>
                </a:solidFill>
              </a:rPr>
              <a:t>Stránka </a:t>
            </a:r>
            <a:fld id="{48E274EE-690F-4746-AA67-60C7F9ED09CD}" type="slidenum">
              <a:rPr lang="cs-CZ" smtClean="0">
                <a:solidFill>
                  <a:prstClr val="white"/>
                </a:solidFill>
              </a:rPr>
              <a:pPr/>
              <a:t>‹#›</a:t>
            </a:fld>
            <a:endParaRPr lang="cs-CZ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5657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>
                <a:solidFill>
                  <a:prstClr val="white"/>
                </a:solidFill>
              </a:rPr>
              <a:t>Praha, 25. 4. 2017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white"/>
                </a:solidFill>
              </a:rPr>
              <a:t>Vytyčování hranic pozemků po novele KatV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 smtClean="0">
                <a:solidFill>
                  <a:prstClr val="white"/>
                </a:solidFill>
              </a:rPr>
              <a:t>Stránka </a:t>
            </a:r>
            <a:fld id="{48E274EE-690F-4746-AA67-60C7F9ED09CD}" type="slidenum">
              <a:rPr lang="cs-CZ" smtClean="0">
                <a:solidFill>
                  <a:prstClr val="white"/>
                </a:solidFill>
              </a:rPr>
              <a:pPr/>
              <a:t>‹#›</a:t>
            </a:fld>
            <a:endParaRPr lang="cs-CZ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293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 4. 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Vytyčování hranic pozemků po novele KatV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 smtClean="0"/>
              <a:t>Stránka </a:t>
            </a:r>
            <a:fld id="{48E274EE-690F-4746-AA67-60C7F9ED09CD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>
                <a:solidFill>
                  <a:prstClr val="white"/>
                </a:solidFill>
              </a:rPr>
              <a:t>Praha, 25. 4. 2017</a:t>
            </a:r>
            <a:endParaRPr lang="cs-CZ">
              <a:solidFill>
                <a:prstClr val="white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white"/>
                </a:solidFill>
              </a:rPr>
              <a:t>Vytyčování hranic pozemků po novele KatV</a:t>
            </a:r>
            <a:endParaRPr lang="cs-CZ">
              <a:solidFill>
                <a:prstClr val="white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74EE-690F-4746-AA67-60C7F9ED09CD}" type="slidenum">
              <a:rPr lang="cs-CZ" smtClean="0">
                <a:solidFill>
                  <a:prstClr val="white"/>
                </a:solidFill>
              </a:rPr>
              <a:pPr/>
              <a:t>‹#›</a:t>
            </a:fld>
            <a:endParaRPr lang="cs-CZ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5356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>
                <a:solidFill>
                  <a:prstClr val="white"/>
                </a:solidFill>
              </a:rPr>
              <a:t>Praha, 25. 4. 2017</a:t>
            </a:r>
            <a:endParaRPr lang="cs-CZ">
              <a:solidFill>
                <a:prstClr val="white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white"/>
                </a:solidFill>
              </a:rPr>
              <a:t>Vytyčování hranic pozemků po novele KatV</a:t>
            </a:r>
            <a:endParaRPr lang="cs-CZ">
              <a:solidFill>
                <a:prstClr val="white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74EE-690F-4746-AA67-60C7F9ED09CD}" type="slidenum">
              <a:rPr lang="cs-CZ" smtClean="0">
                <a:solidFill>
                  <a:prstClr val="white"/>
                </a:solidFill>
              </a:rPr>
              <a:pPr/>
              <a:t>‹#›</a:t>
            </a:fld>
            <a:endParaRPr lang="cs-CZ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9633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>
                <a:solidFill>
                  <a:prstClr val="white"/>
                </a:solidFill>
              </a:rPr>
              <a:t>Praha, 25. 4. 2017</a:t>
            </a:r>
            <a:endParaRPr lang="cs-CZ">
              <a:solidFill>
                <a:prstClr val="white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white"/>
                </a:solidFill>
              </a:rPr>
              <a:t>Vytyčování hranic pozemků po novele KatV</a:t>
            </a:r>
            <a:endParaRPr lang="cs-CZ">
              <a:solidFill>
                <a:prstClr val="white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74EE-690F-4746-AA67-60C7F9ED09CD}" type="slidenum">
              <a:rPr lang="cs-CZ" smtClean="0">
                <a:solidFill>
                  <a:prstClr val="white"/>
                </a:solidFill>
              </a:rPr>
              <a:pPr/>
              <a:t>‹#›</a:t>
            </a:fld>
            <a:endParaRPr lang="cs-CZ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4906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>
                <a:solidFill>
                  <a:prstClr val="white"/>
                </a:solidFill>
              </a:rPr>
              <a:t>Praha, 25. 4. 2017</a:t>
            </a:r>
            <a:endParaRPr lang="cs-CZ">
              <a:solidFill>
                <a:prstClr val="white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white"/>
                </a:solidFill>
              </a:rPr>
              <a:t>Vytyčování hranic pozemků po novele KatV</a:t>
            </a:r>
            <a:endParaRPr lang="cs-CZ">
              <a:solidFill>
                <a:prstClr val="white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74EE-690F-4746-AA67-60C7F9ED09CD}" type="slidenum">
              <a:rPr lang="cs-CZ" smtClean="0">
                <a:solidFill>
                  <a:prstClr val="white"/>
                </a:solidFill>
              </a:rPr>
              <a:pPr/>
              <a:t>‹#›</a:t>
            </a:fld>
            <a:endParaRPr lang="cs-CZ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910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 4. 2017</a:t>
            </a: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Vytyčování hranic pozemků po novele KatV</a:t>
            </a: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 smtClean="0"/>
              <a:t>Stránka </a:t>
            </a:r>
            <a:fld id="{48E274EE-690F-4746-AA67-60C7F9ED09CD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 4. 2017</a:t>
            </a:r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Vytyčování hranic pozemků po novele KatV</a:t>
            </a:r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 smtClean="0"/>
              <a:t>Stránka </a:t>
            </a:r>
            <a:fld id="{48E274EE-690F-4746-AA67-60C7F9ED09CD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 4. 2017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Vytyčování hranic pozemků po novele KatV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 smtClean="0"/>
              <a:t>Stránka </a:t>
            </a:r>
            <a:fld id="{48E274EE-690F-4746-AA67-60C7F9ED09CD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 4. 2017</a:t>
            </a:r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Vytyčování hranic pozemků po novele KatV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 smtClean="0"/>
              <a:t>Stránka </a:t>
            </a:r>
            <a:fld id="{48E274EE-690F-4746-AA67-60C7F9ED09CD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 4. 2017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Vytyčování hranic pozemků po novele KatV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74EE-690F-4746-AA67-60C7F9ED09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 4. 2017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Vytyčování hranic pozemků po novele KatV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74EE-690F-4746-AA67-60C7F9ED09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71406" y="64214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Praha, 25. 4. 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00364" y="642146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Vytyčování hranic pozemků po novele KatV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867556" y="64214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CC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71406" y="64214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cs-CZ" smtClean="0">
                <a:solidFill>
                  <a:prstClr val="white"/>
                </a:solidFill>
              </a:rPr>
              <a:t>Praha, 25. 4. 2017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00364" y="642146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cs-CZ" smtClean="0">
                <a:solidFill>
                  <a:prstClr val="white"/>
                </a:solidFill>
              </a:rPr>
              <a:t>Vytyčování hranic pozemků po novele KatV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867556" y="64214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cs-CZ" smtClean="0">
                <a:solidFill>
                  <a:prstClr val="white"/>
                </a:solidFill>
              </a:rPr>
              <a:t>Stránka </a:t>
            </a:r>
            <a:fld id="{48E274EE-690F-4746-AA67-60C7F9ED09CD}" type="slidenum">
              <a:rPr lang="cs-CZ" smtClean="0">
                <a:solidFill>
                  <a:prstClr val="white"/>
                </a:solidFill>
              </a:rPr>
              <a:pPr/>
              <a:t>‹#›</a:t>
            </a:fld>
            <a:endParaRPr lang="cs-CZ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647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CC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71406" y="64214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cs-CZ" smtClean="0">
                <a:solidFill>
                  <a:prstClr val="white"/>
                </a:solidFill>
              </a:rPr>
              <a:t>Praha, 25. 4. 2017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00364" y="642146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cs-CZ" smtClean="0">
                <a:solidFill>
                  <a:prstClr val="white"/>
                </a:solidFill>
              </a:rPr>
              <a:t>Vytyčování hranic pozemků po novele KatV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867556" y="64214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cs-CZ" smtClean="0">
                <a:solidFill>
                  <a:prstClr val="white"/>
                </a:solidFill>
              </a:rPr>
              <a:t>Stránka </a:t>
            </a:r>
            <a:fld id="{48E274EE-690F-4746-AA67-60C7F9ED09CD}" type="slidenum">
              <a:rPr lang="cs-CZ" smtClean="0">
                <a:solidFill>
                  <a:prstClr val="white"/>
                </a:solidFill>
              </a:rPr>
              <a:pPr/>
              <a:t>‹#›</a:t>
            </a:fld>
            <a:endParaRPr lang="cs-CZ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139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CC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42910" y="1285860"/>
            <a:ext cx="7772400" cy="1470025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solidFill>
                  <a:schemeClr val="accent6">
                    <a:lumMod val="75000"/>
                  </a:schemeClr>
                </a:solidFill>
              </a:rPr>
              <a:t>Vytyčování hranic pozemků po novele katastrální vyhlášky</a:t>
            </a:r>
            <a:endParaRPr lang="cs-CZ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/>
              <a:t>Leoš Mazal </a:t>
            </a:r>
          </a:p>
          <a:p>
            <a:r>
              <a:rPr lang="cs-CZ" dirty="0" smtClean="0"/>
              <a:t>Odborný </a:t>
            </a:r>
            <a:r>
              <a:rPr lang="cs-CZ" dirty="0"/>
              <a:t>seminář </a:t>
            </a:r>
            <a:r>
              <a:rPr lang="cs-CZ" dirty="0" smtClean="0"/>
              <a:t>k novele </a:t>
            </a:r>
            <a:r>
              <a:rPr lang="cs-CZ" dirty="0" err="1" smtClean="0"/>
              <a:t>KatV</a:t>
            </a:r>
            <a:r>
              <a:rPr lang="cs-CZ" dirty="0" smtClean="0"/>
              <a:t>          v oblasti tvorby GP</a:t>
            </a:r>
          </a:p>
          <a:p>
            <a:pPr>
              <a:spcBef>
                <a:spcPts val="0"/>
              </a:spcBef>
            </a:pPr>
            <a:r>
              <a:rPr lang="cs-CZ" dirty="0" smtClean="0"/>
              <a:t>Praha 25. 4. 2017</a:t>
            </a:r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Aplikace novely </a:t>
            </a:r>
            <a:r>
              <a:rPr lang="cs-CZ" dirty="0" err="1" smtClean="0">
                <a:solidFill>
                  <a:schemeClr val="accent6">
                    <a:lumMod val="75000"/>
                  </a:schemeClr>
                </a:solidFill>
              </a:rPr>
              <a:t>KatV</a:t>
            </a:r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 v praxi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000" i="1" dirty="0" smtClean="0"/>
              <a:t>Postup v případě, kdy některý ze zúčastněných ústního jednání v terénu nesouhlasí  s vytyčenou </a:t>
            </a:r>
            <a:r>
              <a:rPr lang="cs-CZ" sz="3000" i="1" dirty="0" smtClean="0"/>
              <a:t>hranicí: </a:t>
            </a:r>
            <a:r>
              <a:rPr lang="cs-CZ" sz="3000" dirty="0" smtClean="0"/>
              <a:t> </a:t>
            </a:r>
            <a:endParaRPr lang="cs-CZ" sz="3000" dirty="0" smtClean="0"/>
          </a:p>
          <a:p>
            <a:pPr lvl="1"/>
            <a:r>
              <a:rPr lang="cs-CZ" sz="3000" dirty="0"/>
              <a:t>n</a:t>
            </a:r>
            <a:r>
              <a:rPr lang="cs-CZ" sz="3000" dirty="0" smtClean="0"/>
              <a:t>ovelou </a:t>
            </a:r>
            <a:r>
              <a:rPr lang="cs-CZ" sz="3000" dirty="0" err="1" smtClean="0"/>
              <a:t>KatV</a:t>
            </a:r>
            <a:r>
              <a:rPr lang="cs-CZ" sz="3000" dirty="0" smtClean="0"/>
              <a:t> nezměněno, vytyčované lomové body se označí dočasným způsobem (bez ohledu na kód kvality podrobného bodu)  </a:t>
            </a:r>
          </a:p>
          <a:p>
            <a:pPr marL="457200" lvl="1" indent="0">
              <a:buNone/>
            </a:pPr>
            <a:endParaRPr lang="cs-CZ" sz="3000" dirty="0"/>
          </a:p>
          <a:p>
            <a:pPr lvl="1"/>
            <a:endParaRPr lang="cs-CZ" sz="26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 4. 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Vytyčování hranic pozemků po novele KatV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10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1962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Aplikace novely </a:t>
            </a:r>
            <a:r>
              <a:rPr lang="cs-CZ" dirty="0" err="1" smtClean="0">
                <a:solidFill>
                  <a:schemeClr val="accent6">
                    <a:lumMod val="75000"/>
                  </a:schemeClr>
                </a:solidFill>
              </a:rPr>
              <a:t>KatV</a:t>
            </a:r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 v praxi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3000" i="1" dirty="0"/>
              <a:t>Postup v případě, kdy všichni zúčastnění ústního jednání v terénu souhlasí  s vytyčenou hranicí </a:t>
            </a:r>
            <a:r>
              <a:rPr lang="cs-CZ" sz="3000" i="1" dirty="0" smtClean="0"/>
              <a:t>a  do 10-ti dnů po tomto jednání je doručen písemný nesouhlas </a:t>
            </a:r>
            <a:r>
              <a:rPr lang="cs-CZ" sz="3000" i="1" dirty="0" smtClean="0"/>
              <a:t>vlastníka:</a:t>
            </a:r>
            <a:endParaRPr lang="cs-CZ" sz="3000" dirty="0"/>
          </a:p>
          <a:p>
            <a:pPr lvl="1"/>
            <a:r>
              <a:rPr lang="cs-CZ" sz="3000" dirty="0"/>
              <a:t>vytyčované lomové body </a:t>
            </a:r>
            <a:r>
              <a:rPr lang="cs-CZ" sz="3000" u="sng" dirty="0"/>
              <a:t>musí</a:t>
            </a:r>
            <a:r>
              <a:rPr lang="cs-CZ" sz="3000" dirty="0"/>
              <a:t> být označeny trvalou stabilizací bez ohledu na kód kvality podrobného </a:t>
            </a:r>
            <a:r>
              <a:rPr lang="cs-CZ" sz="3000" dirty="0" smtClean="0"/>
              <a:t>bodu</a:t>
            </a:r>
          </a:p>
          <a:p>
            <a:pPr lvl="1"/>
            <a:r>
              <a:rPr lang="cs-CZ" sz="3000" dirty="0" smtClean="0"/>
              <a:t>trvalá stabilizace v terénu zůstane, písemný nesouhlas musí být součástí předkládané dokumentace o vytyčení na KÚ  </a:t>
            </a:r>
          </a:p>
          <a:p>
            <a:pPr marL="457200" lvl="1" indent="0">
              <a:buNone/>
            </a:pPr>
            <a:endParaRPr lang="cs-CZ" sz="3000" dirty="0"/>
          </a:p>
          <a:p>
            <a:pPr lvl="1"/>
            <a:endParaRPr lang="cs-CZ" sz="26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 4. 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Vytyčování hranic pozemků po novele KatV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11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7600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Aplikace novely </a:t>
            </a:r>
            <a:r>
              <a:rPr lang="cs-CZ" dirty="0" err="1" smtClean="0">
                <a:solidFill>
                  <a:schemeClr val="accent6">
                    <a:lumMod val="75000"/>
                  </a:schemeClr>
                </a:solidFill>
              </a:rPr>
              <a:t>KatV</a:t>
            </a:r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 v praxi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sz="3000" i="1" dirty="0"/>
              <a:t>Postup v případě, </a:t>
            </a:r>
            <a:r>
              <a:rPr lang="cs-CZ" sz="3000" i="1" dirty="0" smtClean="0"/>
              <a:t>kdy dojde k rozporu mezi původním zeměměřickým výsledkem a současnou polohou plotu, přičem</a:t>
            </a:r>
            <a:r>
              <a:rPr lang="cs-CZ" sz="3000" i="1" dirty="0" smtClean="0"/>
              <a:t>ž vlastníci tento plot jako vlastnickou hranici uznávají:</a:t>
            </a:r>
            <a:r>
              <a:rPr lang="cs-CZ" sz="3000" i="1" dirty="0" smtClean="0"/>
              <a:t> </a:t>
            </a:r>
            <a:endParaRPr lang="cs-CZ" sz="3000" dirty="0"/>
          </a:p>
          <a:p>
            <a:pPr lvl="1"/>
            <a:r>
              <a:rPr lang="cs-CZ" sz="3000" dirty="0" smtClean="0"/>
              <a:t>pokud je poloha plotu v mezích přesnosti dosavadního geometrického a polohového určení těchto hranic, měl by být uznán a vytyčen jako hranice vlastnická </a:t>
            </a:r>
            <a:endParaRPr lang="cs-CZ" sz="3000" dirty="0" smtClean="0"/>
          </a:p>
          <a:p>
            <a:pPr lvl="1"/>
            <a:r>
              <a:rPr lang="cs-CZ" sz="3000" dirty="0" smtClean="0"/>
              <a:t>vytyčovaným lomovým </a:t>
            </a:r>
            <a:r>
              <a:rPr lang="cs-CZ" sz="3000" dirty="0" smtClean="0"/>
              <a:t>bodům se doplní souřadnice polohy a součástí protokolu o vytyčení musí být zdůvodnění tohoto rozporu resp. postupu    </a:t>
            </a:r>
            <a:endParaRPr lang="cs-CZ" sz="3000" dirty="0" smtClean="0"/>
          </a:p>
          <a:p>
            <a:pPr marL="457200" lvl="1" indent="0">
              <a:buNone/>
            </a:pPr>
            <a:endParaRPr lang="cs-CZ" sz="3000" dirty="0"/>
          </a:p>
          <a:p>
            <a:pPr lvl="1"/>
            <a:endParaRPr lang="cs-CZ" sz="26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 4. 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Vytyčování hranic pozemků po novele KatV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12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2412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Aplikace novely </a:t>
            </a:r>
            <a:r>
              <a:rPr lang="cs-CZ" dirty="0" err="1" smtClean="0">
                <a:solidFill>
                  <a:schemeClr val="accent6">
                    <a:lumMod val="75000"/>
                  </a:schemeClr>
                </a:solidFill>
              </a:rPr>
              <a:t>KatV</a:t>
            </a:r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 v praxi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i="1" dirty="0" smtClean="0"/>
              <a:t>Vyznačování mapových značek hraničních znaků na vytyčovaných lomových </a:t>
            </a:r>
            <a:r>
              <a:rPr lang="cs-CZ" i="1" dirty="0" smtClean="0"/>
              <a:t>bodech: </a:t>
            </a:r>
            <a:endParaRPr lang="cs-CZ" dirty="0"/>
          </a:p>
          <a:p>
            <a:pPr lvl="1"/>
            <a:r>
              <a:rPr lang="cs-CZ" sz="3200" dirty="0" smtClean="0"/>
              <a:t>v souladu s bodem 14.4.1.2 Návodu pro správu katastru nemovitostí se vyznačují do katastrální mapy, pokud není z kopie dokumentace vytyčení zřejmý nesouhlas některého z vlastníků  </a:t>
            </a:r>
          </a:p>
          <a:p>
            <a:pPr lvl="1"/>
            <a:r>
              <a:rPr lang="cs-CZ" sz="3200" dirty="0"/>
              <a:t>v</a:t>
            </a:r>
            <a:r>
              <a:rPr lang="cs-CZ" sz="3200" dirty="0" smtClean="0"/>
              <a:t> připracovaném dodatku Návodu je tento bod upravován tak, že hraniční znaky budou vyznačovány pouze </a:t>
            </a:r>
            <a:r>
              <a:rPr lang="cs-CZ" sz="3200" u="sng" dirty="0" smtClean="0"/>
              <a:t>na </a:t>
            </a:r>
            <a:r>
              <a:rPr lang="cs-CZ" sz="3200" u="sng" dirty="0"/>
              <a:t>vytyčených lomových bodech s kódem kvality </a:t>
            </a:r>
            <a:r>
              <a:rPr lang="cs-CZ" sz="3200" u="sng" dirty="0" smtClean="0"/>
              <a:t>3</a:t>
            </a:r>
            <a:endParaRPr lang="cs-CZ" sz="3200" dirty="0" smtClean="0"/>
          </a:p>
          <a:p>
            <a:pPr lvl="1"/>
            <a:endParaRPr lang="cs-CZ" sz="26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 4. 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Vytyčování hranic pozemků po novele KatV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13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8185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Ověřování dokumentace o vytyčení</a:t>
            </a:r>
            <a:endParaRPr lang="cs-CZ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89119"/>
            <a:ext cx="8229600" cy="4524315"/>
          </a:xfrm>
        </p:spPr>
        <p:txBody>
          <a:bodyPr>
            <a:normAutofit fontScale="85000" lnSpcReduction="20000"/>
          </a:bodyPr>
          <a:lstStyle/>
          <a:p>
            <a:endParaRPr lang="cs-CZ" sz="2400" dirty="0" smtClean="0"/>
          </a:p>
          <a:p>
            <a:r>
              <a:rPr lang="cs-CZ" sz="2600" dirty="0" smtClean="0"/>
              <a:t>dokumentace o vytyčení je podle § 4 odst. 1 písm. </a:t>
            </a:r>
            <a:r>
              <a:rPr lang="cs-CZ" sz="2600" dirty="0"/>
              <a:t>c</a:t>
            </a:r>
            <a:r>
              <a:rPr lang="cs-CZ" sz="2600" dirty="0" smtClean="0"/>
              <a:t>) zákona o zeměměřictví výsledkem zeměměřické činnosti ve veřejném zájmu (stejně jako GP) a proto podle § 12 </a:t>
            </a:r>
            <a:r>
              <a:rPr lang="cs-CZ" sz="2600" dirty="0"/>
              <a:t>tohoto zákona musí být ověřena ÚOZI, že náležitostmi a přesností odpovídá právním </a:t>
            </a:r>
            <a:r>
              <a:rPr lang="cs-CZ" sz="2600" dirty="0" smtClean="0"/>
              <a:t>předpisům (stejně jako další výsledky zeměměřických činností využívané pro správu a vedení katastru nemovitostí)</a:t>
            </a:r>
          </a:p>
          <a:p>
            <a:r>
              <a:rPr lang="cs-CZ" sz="2600" dirty="0"/>
              <a:t>d</a:t>
            </a:r>
            <a:r>
              <a:rPr lang="cs-CZ" sz="2600" dirty="0" smtClean="0"/>
              <a:t>okumentace o vytyčení je tedy samostatným výsledkem zeměměřické činnosti a obecně tak má svou vlastní položku v evidenci ověřených výsledků zeměměřických činností</a:t>
            </a:r>
          </a:p>
          <a:p>
            <a:r>
              <a:rPr lang="cs-CZ" sz="2600" dirty="0"/>
              <a:t>o</a:t>
            </a:r>
            <a:r>
              <a:rPr lang="cs-CZ" sz="2600" dirty="0" smtClean="0"/>
              <a:t>věření ZPMZ, </a:t>
            </a:r>
            <a:r>
              <a:rPr lang="cs-CZ" sz="2600" dirty="0"/>
              <a:t>jehož přílohou je prostá kopie dokumentace o vytyčení hranice pozemků, </a:t>
            </a:r>
            <a:r>
              <a:rPr lang="cs-CZ" sz="2600" dirty="0" smtClean="0"/>
              <a:t>tak nelze </a:t>
            </a:r>
            <a:r>
              <a:rPr lang="cs-CZ" sz="2600" dirty="0"/>
              <a:t>považovat za ověření dokumentace o vytyčení hranice pozemků, byť mohou být oba výsledky ověřovány pod stejným pořadovým číslem z evidence ověřených </a:t>
            </a:r>
            <a:r>
              <a:rPr lang="cs-CZ" sz="2600" dirty="0" smtClean="0"/>
              <a:t>výsledků</a:t>
            </a:r>
            <a:endParaRPr lang="cs-CZ" sz="2400" dirty="0" smtClean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>
                <a:solidFill>
                  <a:prstClr val="white"/>
                </a:solidFill>
              </a:rPr>
              <a:t>Praha, 25. 4. 2017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000364" y="6421461"/>
            <a:ext cx="3371836" cy="365125"/>
          </a:xfrm>
        </p:spPr>
        <p:txBody>
          <a:bodyPr/>
          <a:lstStyle/>
          <a:p>
            <a:r>
              <a:rPr lang="cs-CZ" smtClean="0">
                <a:solidFill>
                  <a:prstClr val="white"/>
                </a:solidFill>
              </a:rPr>
              <a:t>Vytyčování hranic pozemků po novele KatV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>
                <a:solidFill>
                  <a:prstClr val="white"/>
                </a:solidFill>
              </a:rPr>
              <a:t>Stránka </a:t>
            </a:r>
            <a:fld id="{48E274EE-690F-4746-AA67-60C7F9ED09CD}" type="slidenum">
              <a:rPr lang="cs-CZ" smtClean="0">
                <a:solidFill>
                  <a:prstClr val="white"/>
                </a:solidFill>
              </a:rPr>
              <a:pPr/>
              <a:t>14</a:t>
            </a:fld>
            <a:endParaRPr lang="cs-CZ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83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6">
                    <a:lumMod val="75000"/>
                  </a:schemeClr>
                </a:solidFill>
              </a:rPr>
              <a:t>Ověřování dokumentace o vytyčení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cs-CZ" dirty="0" smtClean="0"/>
          </a:p>
          <a:p>
            <a:r>
              <a:rPr lang="cs-CZ" sz="3400" dirty="0" smtClean="0"/>
              <a:t>je-li </a:t>
            </a:r>
            <a:r>
              <a:rPr lang="cs-CZ" sz="3400" dirty="0"/>
              <a:t>však dokumentace vyhotovována v souvislosti s tvorbou geometrického plánu, může se číslo z evidence a datum shodovat s GP a ZPMZ - viz výklad ČÚGK ke směrnici č. </a:t>
            </a:r>
            <a:r>
              <a:rPr lang="cs-CZ" sz="3400" dirty="0" smtClean="0"/>
              <a:t>4000/1975-22, která byla registrována </a:t>
            </a:r>
            <a:r>
              <a:rPr lang="cs-CZ" sz="3400" dirty="0"/>
              <a:t>v částce 28/1975 Sb</a:t>
            </a:r>
            <a:r>
              <a:rPr lang="cs-CZ" sz="3400" dirty="0" smtClean="0"/>
              <a:t>.</a:t>
            </a:r>
            <a:endParaRPr lang="cs-CZ" sz="3400" dirty="0"/>
          </a:p>
          <a:p>
            <a:r>
              <a:rPr lang="cs-CZ" sz="3400" dirty="0" smtClean="0"/>
              <a:t>shrnutí</a:t>
            </a:r>
            <a:r>
              <a:rPr lang="cs-CZ" sz="3400" dirty="0"/>
              <a:t>: dokumentaci o vytyčení a ZPMZ lze ověřit v jeden okamžik pod jedním číslem x pokud však nelze tyto samostatné (byť související) výsledky zeměměřických činností ověřit ve stejný den (což se stává zejména u vytyčování v souvislosti s geometrickým plánem, kde geometrický plán a tudíž i ZPMZ je ověřován s časovým odstupem od vytyčení), je třeba ověření dokumentace o vytyčení a ověření ZPMZ zaznamenat v evidenci ověřených výsledků zvlášť (v jiný den a pod samostatným číslem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>
                <a:solidFill>
                  <a:prstClr val="white"/>
                </a:solidFill>
              </a:rPr>
              <a:t>Praha, 25. 4. 2017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000364" y="6421461"/>
            <a:ext cx="3371836" cy="365125"/>
          </a:xfrm>
        </p:spPr>
        <p:txBody>
          <a:bodyPr/>
          <a:lstStyle/>
          <a:p>
            <a:r>
              <a:rPr lang="cs-CZ" smtClean="0">
                <a:solidFill>
                  <a:prstClr val="white"/>
                </a:solidFill>
              </a:rPr>
              <a:t>Vytyčování hranic pozemků po novele KatV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>
                <a:solidFill>
                  <a:prstClr val="white"/>
                </a:solidFill>
              </a:rPr>
              <a:t>Stránka </a:t>
            </a:r>
            <a:fld id="{48E274EE-690F-4746-AA67-60C7F9ED09CD}" type="slidenum">
              <a:rPr lang="cs-CZ" smtClean="0">
                <a:solidFill>
                  <a:prstClr val="white"/>
                </a:solidFill>
              </a:rPr>
              <a:pPr/>
              <a:t>15</a:t>
            </a:fld>
            <a:endParaRPr lang="cs-CZ" dirty="0">
              <a:solidFill>
                <a:prstClr val="white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3568" y="1268760"/>
            <a:ext cx="7776864" cy="546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0620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Závěr</a:t>
            </a:r>
            <a:endParaRPr lang="cs-CZ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cs-CZ" dirty="0" smtClean="0"/>
          </a:p>
          <a:p>
            <a:pPr algn="r">
              <a:buFontTx/>
              <a:buNone/>
            </a:pPr>
            <a:r>
              <a:rPr lang="cs-CZ" sz="4000" dirty="0" smtClean="0"/>
              <a:t>Děkuji za pozornost!</a:t>
            </a:r>
          </a:p>
          <a:p>
            <a:pPr>
              <a:buFontTx/>
              <a:buNone/>
            </a:pPr>
            <a:endParaRPr lang="cs-CZ" dirty="0" smtClean="0">
              <a:solidFill>
                <a:schemeClr val="bg1"/>
              </a:solidFill>
            </a:endParaRPr>
          </a:p>
          <a:p>
            <a:pPr>
              <a:buFontTx/>
              <a:buNone/>
            </a:pPr>
            <a:endParaRPr lang="cs-CZ" dirty="0" smtClean="0">
              <a:solidFill>
                <a:schemeClr val="bg1"/>
              </a:solidFill>
            </a:endParaRPr>
          </a:p>
          <a:p>
            <a:pPr>
              <a:buFontTx/>
              <a:buNone/>
            </a:pPr>
            <a:r>
              <a:rPr lang="cs-CZ" dirty="0" smtClean="0"/>
              <a:t>Ing. Leoš Mazal</a:t>
            </a:r>
          </a:p>
          <a:p>
            <a:pPr>
              <a:buFontTx/>
              <a:buNone/>
            </a:pPr>
            <a:r>
              <a:rPr lang="cs-CZ" dirty="0"/>
              <a:t>l</a:t>
            </a:r>
            <a:r>
              <a:rPr lang="cs-CZ" dirty="0" smtClean="0"/>
              <a:t>eos.mazal@cuzk.cz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 4. 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000364" y="6421461"/>
            <a:ext cx="3227820" cy="365125"/>
          </a:xfrm>
        </p:spPr>
        <p:txBody>
          <a:bodyPr/>
          <a:lstStyle/>
          <a:p>
            <a:r>
              <a:rPr lang="cs-CZ" smtClean="0"/>
              <a:t>Vytyčování hranic pozemků po novele KatV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16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Záměr úpravy </a:t>
            </a:r>
            <a:r>
              <a:rPr lang="cs-CZ" dirty="0" err="1" smtClean="0">
                <a:solidFill>
                  <a:schemeClr val="accent6">
                    <a:lumMod val="75000"/>
                  </a:schemeClr>
                </a:solidFill>
              </a:rPr>
              <a:t>KatV</a:t>
            </a:r>
            <a:endParaRPr lang="cs-CZ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/>
              <a:t>c</a:t>
            </a:r>
            <a:r>
              <a:rPr lang="cs-CZ" dirty="0" smtClean="0"/>
              <a:t>ílem </a:t>
            </a:r>
            <a:r>
              <a:rPr lang="cs-CZ" dirty="0"/>
              <a:t>úpravy bylo výslovné vyjádření povinnosti využít údaje původních výsledků zeměměřických činností  při </a:t>
            </a:r>
            <a:r>
              <a:rPr lang="cs-CZ" dirty="0" smtClean="0"/>
              <a:t>vytyčování hranic pozemků</a:t>
            </a:r>
          </a:p>
          <a:p>
            <a:r>
              <a:rPr lang="cs-CZ" dirty="0" smtClean="0"/>
              <a:t>v </a:t>
            </a:r>
            <a:r>
              <a:rPr lang="cs-CZ" dirty="0"/>
              <a:t>důsledku digitalizace KM </a:t>
            </a:r>
            <a:r>
              <a:rPr lang="cs-CZ" dirty="0" smtClean="0"/>
              <a:t>totiž vzrostl </a:t>
            </a:r>
            <a:r>
              <a:rPr lang="cs-CZ" dirty="0"/>
              <a:t>počet případů neodborného a zjednodušeného vytyčování kartometricky získaných </a:t>
            </a:r>
            <a:r>
              <a:rPr lang="cs-CZ" dirty="0" smtClean="0"/>
              <a:t>souřadnic bez dohledání původních výsledků zeměměřických činností a bez transformace polohopisu mapy na zaměřené identické body a linie </a:t>
            </a:r>
          </a:p>
          <a:p>
            <a:pPr lvl="1"/>
            <a:endParaRPr lang="cs-CZ" dirty="0"/>
          </a:p>
          <a:p>
            <a:endParaRPr lang="cs-CZ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 4. 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000364" y="6421461"/>
            <a:ext cx="3731876" cy="365125"/>
          </a:xfrm>
        </p:spPr>
        <p:txBody>
          <a:bodyPr/>
          <a:lstStyle/>
          <a:p>
            <a:r>
              <a:rPr lang="cs-CZ" dirty="0" smtClean="0"/>
              <a:t>Vytyčování hranic pozemků po novele </a:t>
            </a:r>
            <a:r>
              <a:rPr lang="cs-CZ" dirty="0" err="1" smtClean="0"/>
              <a:t>KatV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2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Podklady pro vytyčení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000" dirty="0" smtClean="0"/>
              <a:t>§ 87 novely </a:t>
            </a:r>
            <a:r>
              <a:rPr lang="cs-CZ" sz="3000" dirty="0" err="1" smtClean="0"/>
              <a:t>KatV</a:t>
            </a:r>
            <a:r>
              <a:rPr lang="cs-CZ" sz="3000" dirty="0" smtClean="0"/>
              <a:t>:</a:t>
            </a:r>
          </a:p>
          <a:p>
            <a:pPr lvl="1"/>
            <a:r>
              <a:rPr lang="cs-CZ" sz="2600" dirty="0" smtClean="0"/>
              <a:t>je-li geometrické a polohové určení dáno jen zobrazením hranic v KM, </a:t>
            </a:r>
            <a:r>
              <a:rPr lang="cs-CZ" sz="2600" u="sng" dirty="0" smtClean="0"/>
              <a:t>ověří se jeho správnost</a:t>
            </a:r>
            <a:r>
              <a:rPr lang="cs-CZ" sz="2600" dirty="0" smtClean="0"/>
              <a:t>  podle původního výsledku zeměměřické činnosti</a:t>
            </a:r>
            <a:endParaRPr lang="cs-CZ" sz="2600" u="sng" dirty="0" smtClean="0"/>
          </a:p>
          <a:p>
            <a:pPr lvl="1"/>
            <a:r>
              <a:rPr lang="cs-CZ" sz="2600" dirty="0" smtClean="0"/>
              <a:t>stanovena povinnost využít údaje původních výsledků zeměměřických činností  při vytyčení: </a:t>
            </a:r>
          </a:p>
          <a:p>
            <a:pPr lvl="2"/>
            <a:r>
              <a:rPr lang="cs-CZ" sz="2200" dirty="0"/>
              <a:t>u</a:t>
            </a:r>
            <a:r>
              <a:rPr lang="cs-CZ" sz="2200" dirty="0" smtClean="0"/>
              <a:t>rčení vytyčovacích prvků z grafického operátu dřívější pozemkové evidence transformací na identické body a linie</a:t>
            </a:r>
          </a:p>
          <a:p>
            <a:pPr lvl="2"/>
            <a:r>
              <a:rPr lang="cs-CZ" sz="2200" dirty="0"/>
              <a:t>k</a:t>
            </a:r>
            <a:r>
              <a:rPr lang="cs-CZ" sz="2200" dirty="0" smtClean="0"/>
              <a:t> určení vytyčovacích prvků se vždy využijí přímo měřené údaje z původního výsledku zeměměřické činnosti</a:t>
            </a:r>
          </a:p>
          <a:p>
            <a:endParaRPr lang="cs-CZ" sz="3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 4. 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000364" y="6421461"/>
            <a:ext cx="3227820" cy="365125"/>
          </a:xfrm>
        </p:spPr>
        <p:txBody>
          <a:bodyPr/>
          <a:lstStyle/>
          <a:p>
            <a:r>
              <a:rPr lang="cs-CZ" smtClean="0"/>
              <a:t>Vytyčování hranic pozemků po novele KatV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5503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Zeměměřické činnosti v terénu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000" dirty="0" smtClean="0"/>
              <a:t>§ 88 novely </a:t>
            </a:r>
            <a:r>
              <a:rPr lang="cs-CZ" sz="3000" dirty="0" err="1" smtClean="0"/>
              <a:t>KatV</a:t>
            </a:r>
            <a:r>
              <a:rPr lang="cs-CZ" sz="3000" dirty="0" smtClean="0"/>
              <a:t>:</a:t>
            </a:r>
            <a:endParaRPr lang="cs-CZ" sz="3000" dirty="0"/>
          </a:p>
          <a:p>
            <a:pPr lvl="1"/>
            <a:r>
              <a:rPr lang="cs-CZ" sz="2600" dirty="0" smtClean="0"/>
              <a:t>odstavec 1 nezměněn:  pro vytyčení se přednostně využije geometrický základ měření, z něhož byla hranice geometricky a polohově určena </a:t>
            </a:r>
          </a:p>
          <a:p>
            <a:pPr lvl="1"/>
            <a:r>
              <a:rPr lang="cs-CZ" sz="2600" dirty="0"/>
              <a:t>v</a:t>
            </a:r>
            <a:r>
              <a:rPr lang="cs-CZ" sz="2600" dirty="0" smtClean="0"/>
              <a:t> odstavci 2 umožněno označení vytyčených lomových bodů hranic trvalým způsobem i pokud hranice v katastru doposud nebyla číselně vyjádřena a to v případě, že z protokolu o vytyčení nevyplyne nesouhlas přítomného vlastníka   </a:t>
            </a:r>
          </a:p>
          <a:p>
            <a:endParaRPr lang="cs-CZ" sz="3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 4. 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000364" y="6421461"/>
            <a:ext cx="3227820" cy="365125"/>
          </a:xfrm>
        </p:spPr>
        <p:txBody>
          <a:bodyPr/>
          <a:lstStyle/>
          <a:p>
            <a:r>
              <a:rPr lang="cs-CZ" smtClean="0"/>
              <a:t>Vytyčování hranic pozemků po novele KatV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5597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Součinnost s vlastníky při vytyčení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000" dirty="0" smtClean="0"/>
              <a:t>§ 89 novely </a:t>
            </a:r>
            <a:r>
              <a:rPr lang="cs-CZ" sz="3000" dirty="0" err="1" smtClean="0"/>
              <a:t>KatV</a:t>
            </a:r>
            <a:r>
              <a:rPr lang="cs-CZ" sz="3000" dirty="0" smtClean="0"/>
              <a:t>:</a:t>
            </a:r>
          </a:p>
          <a:p>
            <a:pPr lvl="1"/>
            <a:r>
              <a:rPr lang="cs-CZ" sz="2600" dirty="0" smtClean="0"/>
              <a:t>stanoven minimální předstih doručení pozvánky k seznámení s vytyčenou hranicí (alespoň 7 dnů)</a:t>
            </a:r>
          </a:p>
          <a:p>
            <a:pPr lvl="1"/>
            <a:r>
              <a:rPr lang="cs-CZ" sz="2600" dirty="0" smtClean="0"/>
              <a:t>byl doplněn povinný obsah této pozvánky</a:t>
            </a:r>
          </a:p>
          <a:p>
            <a:pPr lvl="2"/>
            <a:r>
              <a:rPr lang="cs-CZ" sz="2200" dirty="0" smtClean="0"/>
              <a:t>o datum, čas a místo seznámení s výsledky vytyčení</a:t>
            </a:r>
          </a:p>
          <a:p>
            <a:pPr lvl="2"/>
            <a:r>
              <a:rPr lang="cs-CZ" sz="2200" dirty="0"/>
              <a:t>o</a:t>
            </a:r>
            <a:r>
              <a:rPr lang="cs-CZ" sz="2200" dirty="0" smtClean="0"/>
              <a:t> upozornění, že v případě neúčasti na ústním jednání se   lze k průběhu hranice písemně vyjádřit ve lhůtě </a:t>
            </a:r>
            <a:r>
              <a:rPr lang="cs-CZ" sz="2200" u="sng" dirty="0" smtClean="0"/>
              <a:t>10 dnů</a:t>
            </a:r>
            <a:r>
              <a:rPr lang="cs-CZ" sz="2200" dirty="0" smtClean="0"/>
              <a:t>       po tomto jednání  </a:t>
            </a:r>
          </a:p>
          <a:p>
            <a:pPr marL="0" indent="0">
              <a:buNone/>
            </a:pPr>
            <a:r>
              <a:rPr lang="cs-CZ" sz="2600" dirty="0" smtClean="0"/>
              <a:t>    </a:t>
            </a:r>
          </a:p>
          <a:p>
            <a:endParaRPr lang="cs-CZ" sz="3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 4. 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000364" y="6421461"/>
            <a:ext cx="3227820" cy="365125"/>
          </a:xfrm>
        </p:spPr>
        <p:txBody>
          <a:bodyPr/>
          <a:lstStyle/>
          <a:p>
            <a:r>
              <a:rPr lang="cs-CZ" smtClean="0"/>
              <a:t>Vytyčování hranic pozemků po novele KatV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1029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Dokumentace o vytyčení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3000" dirty="0" smtClean="0"/>
              <a:t>bod 16.29 a 16.32 přílohy novely </a:t>
            </a:r>
            <a:r>
              <a:rPr lang="cs-CZ" sz="3000" dirty="0" err="1" smtClean="0"/>
              <a:t>KatV</a:t>
            </a:r>
            <a:r>
              <a:rPr lang="cs-CZ" sz="3000" dirty="0" smtClean="0"/>
              <a:t>:</a:t>
            </a:r>
          </a:p>
          <a:p>
            <a:pPr lvl="1"/>
            <a:r>
              <a:rPr lang="cs-CZ" sz="2600" dirty="0" smtClean="0"/>
              <a:t>do protokolu opět doplněn podpis vlastníka z důvodu větší prokazatelnost jeho seznámení s výsledkem vytyčení   </a:t>
            </a:r>
          </a:p>
          <a:p>
            <a:r>
              <a:rPr lang="cs-CZ" sz="3000" dirty="0" smtClean="0"/>
              <a:t>bod 16.32 přílohy </a:t>
            </a:r>
            <a:r>
              <a:rPr lang="cs-CZ" sz="3000" dirty="0" err="1" smtClean="0"/>
              <a:t>KatV</a:t>
            </a:r>
            <a:r>
              <a:rPr lang="cs-CZ" sz="3000" dirty="0" smtClean="0"/>
              <a:t>:</a:t>
            </a:r>
          </a:p>
          <a:p>
            <a:pPr lvl="1"/>
            <a:r>
              <a:rPr lang="cs-CZ" sz="2600" dirty="0" smtClean="0"/>
              <a:t>nově musí protokol o vytyčení obsahovat popis vytyčovacích prací - minimálně způsob určení vytyčovacích prvků a údaje o použitých geodetických metodách, v případě rozdílného výsledku se skutečností v terénu resp. </a:t>
            </a:r>
            <a:r>
              <a:rPr lang="cs-CZ" sz="2600" dirty="0"/>
              <a:t>p</a:t>
            </a:r>
            <a:r>
              <a:rPr lang="cs-CZ" sz="2600" dirty="0" smtClean="0"/>
              <a:t>ři nevyužití </a:t>
            </a:r>
            <a:r>
              <a:rPr lang="cs-CZ" sz="2600" dirty="0" err="1" smtClean="0"/>
              <a:t>pův</a:t>
            </a:r>
            <a:r>
              <a:rPr lang="cs-CZ" sz="2600" dirty="0" smtClean="0"/>
              <a:t>. výsledku obsahuje také odůvodnění tohoto rozporu či postupu</a:t>
            </a:r>
            <a:endParaRPr lang="cs-CZ" sz="26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 4. 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000364" y="6421461"/>
            <a:ext cx="3227820" cy="365125"/>
          </a:xfrm>
        </p:spPr>
        <p:txBody>
          <a:bodyPr/>
          <a:lstStyle/>
          <a:p>
            <a:r>
              <a:rPr lang="cs-CZ" smtClean="0"/>
              <a:t>Vytyčování hranic pozemků po novele KatV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4043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Aplikace novely </a:t>
            </a:r>
            <a:r>
              <a:rPr lang="cs-CZ" dirty="0" err="1" smtClean="0">
                <a:solidFill>
                  <a:schemeClr val="accent6">
                    <a:lumMod val="75000"/>
                  </a:schemeClr>
                </a:solidFill>
              </a:rPr>
              <a:t>KatV</a:t>
            </a:r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 v praxi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000" i="1" dirty="0" smtClean="0"/>
              <a:t>Vytyčování a dokumentace provedeno před účinností novely </a:t>
            </a:r>
            <a:r>
              <a:rPr lang="cs-CZ" sz="3000" i="1" dirty="0" err="1" smtClean="0"/>
              <a:t>KatV</a:t>
            </a:r>
            <a:r>
              <a:rPr lang="cs-CZ" sz="3000" i="1" dirty="0" smtClean="0"/>
              <a:t>:</a:t>
            </a:r>
            <a:r>
              <a:rPr lang="cs-CZ" sz="3000" dirty="0" smtClean="0"/>
              <a:t> </a:t>
            </a:r>
            <a:endParaRPr lang="cs-CZ" sz="3000" dirty="0" smtClean="0"/>
          </a:p>
          <a:p>
            <a:pPr lvl="1"/>
            <a:r>
              <a:rPr lang="cs-CZ" sz="3000" dirty="0" smtClean="0"/>
              <a:t>není třeba realizovat  nové předávání hranic v terénu, dokumentace se běžným způsobem předá objednateli, dotčeným vlastníkům a následně katastrálnímu úřadu</a:t>
            </a:r>
          </a:p>
          <a:p>
            <a:pPr marL="457200" lvl="1" indent="0">
              <a:buNone/>
            </a:pPr>
            <a:endParaRPr lang="cs-CZ" sz="26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 4. 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Vytyčování hranic pozemků po novele KatV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4920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Aplikace novely </a:t>
            </a:r>
            <a:r>
              <a:rPr lang="cs-CZ" dirty="0" err="1" smtClean="0">
                <a:solidFill>
                  <a:schemeClr val="accent6">
                    <a:lumMod val="75000"/>
                  </a:schemeClr>
                </a:solidFill>
              </a:rPr>
              <a:t>KatV</a:t>
            </a:r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 v praxi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000" i="1" dirty="0" smtClean="0"/>
              <a:t>Doručování pozvánky k seznámení s vytyčovanou </a:t>
            </a:r>
            <a:r>
              <a:rPr lang="cs-CZ" sz="3000" i="1" dirty="0" smtClean="0"/>
              <a:t>hranicí:</a:t>
            </a:r>
            <a:r>
              <a:rPr lang="cs-CZ" sz="3000" dirty="0" smtClean="0"/>
              <a:t> </a:t>
            </a:r>
            <a:endParaRPr lang="cs-CZ" sz="3000" dirty="0" smtClean="0"/>
          </a:p>
          <a:p>
            <a:pPr lvl="1"/>
            <a:r>
              <a:rPr lang="cs-CZ" sz="3000" dirty="0" smtClean="0"/>
              <a:t>nelze aplikovat doručení fikcí podle zákona      č. 500/2004 Sb., ve znění pozdějších předpisů, neboť se nejedná o správní řízení  </a:t>
            </a:r>
          </a:p>
          <a:p>
            <a:pPr lvl="1"/>
            <a:r>
              <a:rPr lang="cs-CZ" sz="3000" dirty="0" smtClean="0"/>
              <a:t>je třeba stanovit takový termín seznámení,   aby měli dotčení vlastníci reálnou možnost se ho zúčastnit </a:t>
            </a:r>
            <a:endParaRPr lang="cs-CZ" sz="3000" dirty="0"/>
          </a:p>
          <a:p>
            <a:pPr lvl="1"/>
            <a:endParaRPr lang="cs-CZ" sz="26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 4. 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Vytyčování hranic pozemků po novele KatV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6348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Aplikace novely </a:t>
            </a:r>
            <a:r>
              <a:rPr lang="cs-CZ" dirty="0" err="1" smtClean="0">
                <a:solidFill>
                  <a:schemeClr val="accent6">
                    <a:lumMod val="75000"/>
                  </a:schemeClr>
                </a:solidFill>
              </a:rPr>
              <a:t>KatV</a:t>
            </a:r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 v praxi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000" i="1" dirty="0" smtClean="0"/>
              <a:t>Postup v případě, kdy všichni zúčastnění ústního jednání v terénu souhlasí  s vytyčenou hranicí        (a dostaví se všichni pozvaní</a:t>
            </a:r>
            <a:r>
              <a:rPr lang="cs-CZ" sz="3000" i="1" dirty="0" smtClean="0"/>
              <a:t>):</a:t>
            </a:r>
            <a:r>
              <a:rPr lang="cs-CZ" sz="3000" dirty="0" smtClean="0"/>
              <a:t> </a:t>
            </a:r>
            <a:endParaRPr lang="cs-CZ" sz="3000" dirty="0" smtClean="0"/>
          </a:p>
          <a:p>
            <a:pPr lvl="1"/>
            <a:r>
              <a:rPr lang="cs-CZ" sz="3000" dirty="0" smtClean="0"/>
              <a:t>vytyčované lomové body </a:t>
            </a:r>
            <a:r>
              <a:rPr lang="cs-CZ" sz="3000" u="sng" dirty="0" smtClean="0"/>
              <a:t>musí</a:t>
            </a:r>
            <a:r>
              <a:rPr lang="cs-CZ" sz="3000" dirty="0" smtClean="0"/>
              <a:t> být označeny trvalou stabilizací bez ohledu na kód kvality podrobného bodu  </a:t>
            </a:r>
          </a:p>
          <a:p>
            <a:pPr lvl="1"/>
            <a:r>
              <a:rPr lang="cs-CZ" sz="3000" dirty="0"/>
              <a:t>k</a:t>
            </a:r>
            <a:r>
              <a:rPr lang="cs-CZ" sz="3000" dirty="0" smtClean="0"/>
              <a:t>ód </a:t>
            </a:r>
            <a:r>
              <a:rPr lang="cs-CZ" sz="3000" dirty="0"/>
              <a:t>kvality podrobného bodu plyne </a:t>
            </a:r>
            <a:r>
              <a:rPr lang="cs-CZ" sz="3000" dirty="0" smtClean="0"/>
              <a:t>z dosavadního stavu a vytyčením nemůže být změněn (bez zpřesnění hranice)</a:t>
            </a:r>
            <a:endParaRPr lang="cs-CZ" sz="3000" dirty="0"/>
          </a:p>
          <a:p>
            <a:pPr lvl="1"/>
            <a:endParaRPr lang="cs-CZ" sz="26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 4. 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Vytyčování hranic pozemků po novele KatV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4315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tvrzování geometrických plánů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otvrzování geometrických plánů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Potvrzování geometrických plánů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Potvrzování geometrických plánů</Template>
  <TotalTime>15740</TotalTime>
  <Words>1189</Words>
  <Application>Microsoft Office PowerPoint</Application>
  <PresentationFormat>Předvádění na obrazovce (4:3)</PresentationFormat>
  <Paragraphs>116</Paragraphs>
  <Slides>16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3</vt:i4>
      </vt:variant>
      <vt:variant>
        <vt:lpstr>Nadpisy snímků</vt:lpstr>
      </vt:variant>
      <vt:variant>
        <vt:i4>16</vt:i4>
      </vt:variant>
    </vt:vector>
  </HeadingPairs>
  <TitlesOfParts>
    <vt:vector size="19" baseType="lpstr">
      <vt:lpstr>Potvrzování geometrických plánů</vt:lpstr>
      <vt:lpstr>1_Potvrzování geometrických plánů</vt:lpstr>
      <vt:lpstr>2_Potvrzování geometrických plánů</vt:lpstr>
      <vt:lpstr>Vytyčování hranic pozemků po novele katastrální vyhlášky</vt:lpstr>
      <vt:lpstr>Záměr úpravy KatV</vt:lpstr>
      <vt:lpstr>Podklady pro vytyčení </vt:lpstr>
      <vt:lpstr>Zeměměřické činnosti v terénu</vt:lpstr>
      <vt:lpstr>Součinnost s vlastníky při vytyčení </vt:lpstr>
      <vt:lpstr>Dokumentace o vytyčení </vt:lpstr>
      <vt:lpstr>Aplikace novely KatV v praxi</vt:lpstr>
      <vt:lpstr>Aplikace novely KatV v praxi</vt:lpstr>
      <vt:lpstr>Aplikace novely KatV v praxi</vt:lpstr>
      <vt:lpstr>Aplikace novely KatV v praxi</vt:lpstr>
      <vt:lpstr>Aplikace novely KatV v praxi</vt:lpstr>
      <vt:lpstr>Aplikace novely KatV v praxi</vt:lpstr>
      <vt:lpstr>Aplikace novely KatV v praxi</vt:lpstr>
      <vt:lpstr>Ověřování dokumentace o vytyčení</vt:lpstr>
      <vt:lpstr>Ověřování dokumentace o vytyčení</vt:lpstr>
      <vt:lpstr>Závěr</vt:lpstr>
    </vt:vector>
  </TitlesOfParts>
  <Company>ČÚZK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Potvrzování geometrických plánů</dc:title>
  <dc:creator>Leoš Mazal</dc:creator>
  <cp:lastModifiedBy>Leoš Mazal</cp:lastModifiedBy>
  <cp:revision>287</cp:revision>
  <cp:lastPrinted>2017-02-01T10:32:47Z</cp:lastPrinted>
  <dcterms:created xsi:type="dcterms:W3CDTF">2017-01-11T15:30:55Z</dcterms:created>
  <dcterms:modified xsi:type="dcterms:W3CDTF">2017-04-25T06:50:20Z</dcterms:modified>
</cp:coreProperties>
</file>