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1" r:id="rId2"/>
  </p:sldMasterIdLst>
  <p:notesMasterIdLst>
    <p:notesMasterId r:id="rId17"/>
  </p:notesMasterIdLst>
  <p:handoutMasterIdLst>
    <p:handoutMasterId r:id="rId18"/>
  </p:handoutMasterIdLst>
  <p:sldIdLst>
    <p:sldId id="408" r:id="rId3"/>
    <p:sldId id="409" r:id="rId4"/>
    <p:sldId id="411" r:id="rId5"/>
    <p:sldId id="429" r:id="rId6"/>
    <p:sldId id="434" r:id="rId7"/>
    <p:sldId id="430" r:id="rId8"/>
    <p:sldId id="435" r:id="rId9"/>
    <p:sldId id="431" r:id="rId10"/>
    <p:sldId id="432" r:id="rId11"/>
    <p:sldId id="433" r:id="rId12"/>
    <p:sldId id="427" r:id="rId13"/>
    <p:sldId id="428" r:id="rId14"/>
    <p:sldId id="436" r:id="rId15"/>
    <p:sldId id="321" r:id="rId1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39"/>
    <a:srgbClr val="FFAA00"/>
    <a:srgbClr val="FCF9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1" autoAdjust="0"/>
    <p:restoredTop sz="94690" autoAdjust="0"/>
  </p:normalViewPr>
  <p:slideViewPr>
    <p:cSldViewPr snapToGrid="0">
      <p:cViewPr varScale="1">
        <p:scale>
          <a:sx n="114" d="100"/>
          <a:sy n="114" d="100"/>
        </p:scale>
        <p:origin x="654" y="120"/>
      </p:cViewPr>
      <p:guideLst/>
    </p:cSldViewPr>
  </p:slideViewPr>
  <p:outlineViewPr>
    <p:cViewPr>
      <p:scale>
        <a:sx n="33" d="100"/>
        <a:sy n="33" d="100"/>
      </p:scale>
      <p:origin x="0" y="-27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88"/>
    </p:cViewPr>
  </p:sorterViewPr>
  <p:notesViewPr>
    <p:cSldViewPr snapToGrid="0">
      <p:cViewPr varScale="1">
        <p:scale>
          <a:sx n="91" d="100"/>
          <a:sy n="91" d="100"/>
        </p:scale>
        <p:origin x="37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AAA8C26C-A5C7-FEBB-5817-23C01B253B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D14BA7B-26B5-E96E-C8C9-7588E7704A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E867F-565A-4AA7-8E4F-4FA570E673F5}" type="datetimeFigureOut">
              <a:rPr lang="cs-CZ" smtClean="0"/>
              <a:t>12.06.2026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483ED85-3746-16C5-9929-AFA9A18280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233FDE4-5845-9F64-3FC8-F0AADA7220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B730F-E924-46DB-AD1A-0FB56D0354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025008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EE7B8BB-D9D6-467F-9994-F012167BAEAE}" type="datetimeFigureOut">
              <a:rPr lang="cs-CZ" smtClean="0"/>
              <a:pPr/>
              <a:t>12.06.2026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658EE2B-939F-47CD-9BC5-5FD16CEF397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521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366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502128D7-7D8E-3FD3-2966-72438072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BA52893-D068-F60C-D798-56BBE2DCB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z="1000"/>
              <a:t>Datum (upravte přes Vložení / Záhlaví a zápatí)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36481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63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3013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4155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9286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0165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r>
              <a:rPr lang="cs-CZ" smtClean="0"/>
              <a:t>Kliknutím na ikonu přidáte graf.</a:t>
            </a:r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3842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4926" y="2278067"/>
            <a:ext cx="7090390" cy="3960000"/>
          </a:xfrm>
        </p:spPr>
        <p:txBody>
          <a:bodyPr/>
          <a:lstStyle/>
          <a:p>
            <a:r>
              <a:rPr lang="cs-CZ" smtClean="0"/>
              <a:t>Kliknutím na ikonu přidáte tabulku.</a:t>
            </a:r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1579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597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3215B61-A66C-BC88-B0C4-F31B096B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91FEE2B-F968-0F73-328B-8D447B522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9274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2807DAB-39BD-E8F3-540F-9C04ACE60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2380DA0-73F1-31EF-1576-EDA2AAEAF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6906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7473603A-9A71-A5BE-90CC-15D3F78F5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400000" y="4889060"/>
            <a:ext cx="63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C0A512B-87B3-F68E-A07D-6BE85F3B1A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r>
              <a:rPr lang="cs-CZ" sz="1000"/>
              <a:t>Datum (upravte přes Vložení / Záhlaví a zápatí)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388705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6048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A39C14E6-7CAD-5995-FE58-D120A82F1C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13216B9F-173D-3444-FA5C-D2CC92F697DA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19B747F-787F-25BA-23D1-0E4A6D2FABF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9254956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4">
            <a:extLst>
              <a:ext uri="{FF2B5EF4-FFF2-40B4-BE49-F238E27FC236}">
                <a16:creationId xmlns:a16="http://schemas.microsoft.com/office/drawing/2014/main" id="{C7FE1D87-8604-EDDA-479C-DD25A4519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8BA64B1C-F89E-C9AD-B9BC-F79E6261E7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25934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5" userDrawn="1">
          <p15:clr>
            <a:srgbClr val="9FCC3B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348E601-3A68-BEB0-2F6A-B7D30C11C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/>
              <a:t>Datum (upravte přes Vložení / Záhlaví a zápatí)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3505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0" y="4888800"/>
            <a:ext cx="63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CD2CC73D-76C0-1917-DEDC-C9EFC4A597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r>
              <a:rPr lang="cs-CZ"/>
              <a:t>Datum (upravte přes Vložení / Záhlaví a zápatí)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2797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" name="Zástupný symbol obrázku 5">
            <a:extLst>
              <a:ext uri="{FF2B5EF4-FFF2-40B4-BE49-F238E27FC236}">
                <a16:creationId xmlns:a16="http://schemas.microsoft.com/office/drawing/2014/main" id="{CE0F9676-5C40-033F-474E-7E508A59C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F5FE756-8644-D8B8-4022-091220509D0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r>
              <a:rPr lang="cs-CZ"/>
              <a:t>Datum (upravte přes Vložení / Záhlaví a zápatí)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1913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36136550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23977002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obsah 6">
            <a:extLst>
              <a:ext uri="{FF2B5EF4-FFF2-40B4-BE49-F238E27FC236}">
                <a16:creationId xmlns:a16="http://schemas.microsoft.com/office/drawing/2014/main" id="{EE7BA1AA-D543-683C-6B9D-B21C908CD7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C4B0A8A-B9A5-99F8-390C-83BC4F59D37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B9E4B5D2-57D2-14C0-0940-03F0BF7449B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5979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5793146E-D387-C54F-59C0-FDE8D36DC3D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3C97833-0A43-B588-8F3A-56E294A263D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64DD3D7-A6DB-6455-5869-D994C158120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9805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8F01772-61CF-46B0-EE02-95A0FE3EA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8400"/>
            <a:ext cx="9900000" cy="20736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D4D042D-A96D-780B-380D-90B6A4963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9057920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8070EA4A-40B1-DA62-574C-9DCACDCD5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4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6" name="Zástupný symbol obrázku 5">
            <a:extLst>
              <a:ext uri="{FF2B5EF4-FFF2-40B4-BE49-F238E27FC236}">
                <a16:creationId xmlns:a16="http://schemas.microsoft.com/office/drawing/2014/main" id="{9F0403E7-BC0D-3F6B-6A17-DC5CF67E19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8B01576-526C-976B-40A0-8AE039F8B1D7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r>
              <a:rPr lang="cs-CZ" sz="1000"/>
              <a:t>Datum (upravte přes Vložení / Záhlaví a zápatí)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240501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07474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56703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44571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91217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94898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932121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89917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6398" y="2278067"/>
            <a:ext cx="7092000" cy="3960000"/>
          </a:xfrm>
        </p:spPr>
        <p:txBody>
          <a:bodyPr/>
          <a:lstStyle/>
          <a:p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10583999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01262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60486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667C7B17-090C-509F-D2AA-8598599862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A974DD3-9918-067D-8ED9-A15EDE1479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831D91E-C93D-CC40-38DF-52284B38809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7538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16375331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0518053-8D45-A9F0-743C-F6DAB4AC0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4E6BDC3-7F50-1AEF-4E02-F3D11DA5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878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85732B59-8AE8-4E64-8089-D2E9FACB5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2" name="Zástupný text 8">
            <a:extLst>
              <a:ext uri="{FF2B5EF4-FFF2-40B4-BE49-F238E27FC236}">
                <a16:creationId xmlns:a16="http://schemas.microsoft.com/office/drawing/2014/main" id="{ABB04F9A-100D-E7AB-1468-0D52D49003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B130425A-FE22-3E23-10DD-13473CB55E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40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3" name="Zástupný obsah 12">
            <a:extLst>
              <a:ext uri="{FF2B5EF4-FFF2-40B4-BE49-F238E27FC236}">
                <a16:creationId xmlns:a16="http://schemas.microsoft.com/office/drawing/2014/main" id="{8B62D44B-BBED-36DD-2981-17D602E41B04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84000" y="2966518"/>
            <a:ext cx="5328000" cy="31536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4" name="Zástupný text 10">
            <a:extLst>
              <a:ext uri="{FF2B5EF4-FFF2-40B4-BE49-F238E27FC236}">
                <a16:creationId xmlns:a16="http://schemas.microsoft.com/office/drawing/2014/main" id="{6F4B374D-9B4B-6F02-A8C5-9C5C2EB9381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704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5" name="Zástupný obsah 12">
            <a:extLst>
              <a:ext uri="{FF2B5EF4-FFF2-40B4-BE49-F238E27FC236}">
                <a16:creationId xmlns:a16="http://schemas.microsoft.com/office/drawing/2014/main" id="{57EC11A9-174A-FB14-7484-BB53998C896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170400" y="2966518"/>
            <a:ext cx="5328000" cy="31536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A026EA3-65B9-CA84-35F4-082B64EF388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57EC179-A91C-6820-D136-40F078D1FAB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98513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1070756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53BFFB0-78BD-4B9B-05A2-A29940738D8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A5B4A3-CE6C-D146-238E-776842DE10B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23686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</p:spTree>
    <p:extLst>
      <p:ext uri="{BB962C8B-B14F-4D97-AF65-F5344CB8AC3E}">
        <p14:creationId xmlns:p14="http://schemas.microsoft.com/office/powerpoint/2010/main" val="1269851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26471361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76B5B2F9-9B38-E06E-F6ED-5FBCCF60C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B3B8F72-81EF-7424-29F6-9D2F8F099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2542EAAF-B3F6-CAE0-6484-DFD0272FAB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92DDB9F2-4790-E840-CAF2-1691CC1CAD5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2001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D03D6556-637F-4A8E-646E-74DDCEC0C1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9F83DFA-BC41-5DD9-FAAD-A5C442FE2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0BE8914-56C4-91C5-E53C-FAA470F6FC5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12BBF46-FD9B-F358-D298-A9F09D3321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70550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2768486"/>
            <a:ext cx="9900000" cy="1916866"/>
          </a:xfrm>
        </p:spPr>
        <p:txBody>
          <a:bodyPr anchor="t"/>
          <a:lstStyle>
            <a:lvl1pPr>
              <a:lnSpc>
                <a:spcPct val="100000"/>
              </a:lnSpc>
              <a:defRPr sz="3700">
                <a:solidFill>
                  <a:schemeClr val="bg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DE0CB16-C6A2-E5A0-D41F-4043BDFE2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1080103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22323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310E844-7027-4742-5478-59C3914FD3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DA071ED-7901-3491-A09C-3FA8AA7B0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cs-CZ" sz="1000"/>
              <a:t>Datum (upravte přes Vložení / Záhlaví a zápatí)</a:t>
            </a:r>
            <a:endParaRPr lang="cs-CZ" sz="10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584000" y="6300000"/>
            <a:ext cx="914399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8DCAA09-8CEB-1A4A-3D77-876A1706EC0A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037600" y="0"/>
            <a:ext cx="4536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2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726" r:id="rId3"/>
    <p:sldLayoutId id="2147483722" r:id="rId4"/>
    <p:sldLayoutId id="2147483763" r:id="rId5"/>
    <p:sldLayoutId id="2147483678" r:id="rId6"/>
    <p:sldLayoutId id="2147483679" r:id="rId7"/>
    <p:sldLayoutId id="2147483651" r:id="rId8"/>
    <p:sldLayoutId id="2147483682" r:id="rId9"/>
    <p:sldLayoutId id="2147483683" r:id="rId10"/>
    <p:sldLayoutId id="2147483684" r:id="rId11"/>
    <p:sldLayoutId id="2147483755" r:id="rId12"/>
    <p:sldLayoutId id="2147483756" r:id="rId13"/>
    <p:sldLayoutId id="2147483688" r:id="rId14"/>
    <p:sldLayoutId id="2147483690" r:id="rId15"/>
    <p:sldLayoutId id="2147483724" r:id="rId16"/>
    <p:sldLayoutId id="2147483751" r:id="rId17"/>
    <p:sldLayoutId id="2147483654" r:id="rId18"/>
    <p:sldLayoutId id="2147483655" r:id="rId19"/>
    <p:sldLayoutId id="2147483719" r:id="rId20"/>
    <p:sldLayoutId id="2147483723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500" b="0" i="0" kern="1200">
          <a:solidFill>
            <a:schemeClr val="accent3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500" b="0" i="0" kern="1200">
          <a:solidFill>
            <a:schemeClr val="accent5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0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D28182C-6C25-39E3-D770-BE3404840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068C4D7-DFC0-6EDB-70FE-6EC186A203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cs-CZ"/>
              <a:t>Datum (upravte přes Vložení / Záhlaví a zápatí)</a:t>
            </a:r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F255C820-CC56-37E2-AA41-F46591D20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3999" y="6300000"/>
            <a:ext cx="914399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1CE68C9-12C3-D4CF-DF74-48B3E18259EF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1037600" y="0"/>
            <a:ext cx="4536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1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60" r:id="rId2"/>
    <p:sldLayoutId id="2147483761" r:id="rId3"/>
    <p:sldLayoutId id="2147483764" r:id="rId4"/>
    <p:sldLayoutId id="2147483765" r:id="rId5"/>
    <p:sldLayoutId id="2147483759" r:id="rId6"/>
    <p:sldLayoutId id="2147483734" r:id="rId7"/>
    <p:sldLayoutId id="2147483754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46" r:id="rId18"/>
    <p:sldLayoutId id="2147483747" r:id="rId19"/>
    <p:sldLayoutId id="2147483748" r:id="rId20"/>
    <p:sldLayoutId id="2147483749" r:id="rId21"/>
    <p:sldLayoutId id="2147483762" r:id="rId2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2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xternalauthapi.caais.gov.cz/login?atsId=ISUI-SKOL" TargetMode="External"/><Relationship Id="rId2" Type="http://schemas.openxmlformats.org/officeDocument/2006/relationships/hyperlink" Target="https://externalauthapi.caais.gov.cz/login?atsId=ISUI-PROD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isui.cuzk.gov.cz/help/topics/prihl-caais.htm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hyperlink" Target="https://caais.gov.cz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eakademie.dia.gov.cz/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externalauthapi.caais.gov.cz/login?atsId=ISUI-PROD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externalauthapi.caais.gov.cz/login?atsId=ISUI-PROD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FF89AA-C9C4-8138-4876-74720599B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7338" y="2761200"/>
            <a:ext cx="8562662" cy="1918800"/>
          </a:xfrm>
        </p:spPr>
        <p:txBody>
          <a:bodyPr/>
          <a:lstStyle/>
          <a:p>
            <a:r>
              <a:rPr lang="cs-CZ" noProof="0" dirty="0" smtClean="0"/>
              <a:t>CAAIS</a:t>
            </a:r>
            <a:br>
              <a:rPr lang="cs-CZ" noProof="0" dirty="0" smtClean="0"/>
            </a:br>
            <a:r>
              <a:rPr lang="cs-CZ" noProof="0" dirty="0" smtClean="0"/>
              <a:t>(</a:t>
            </a:r>
            <a:r>
              <a:rPr lang="pt-BR" dirty="0"/>
              <a:t>Centrální autentizační a autorizační informační systém</a:t>
            </a:r>
            <a:r>
              <a:rPr lang="cs-CZ" noProof="0" dirty="0" smtClean="0"/>
              <a:t>)</a:t>
            </a:r>
            <a:endParaRPr lang="cs-CZ" noProof="0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CC8F749-BDF3-67E5-69D8-704A9D54D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0" y="4889060"/>
            <a:ext cx="6300000" cy="1223416"/>
          </a:xfrm>
        </p:spPr>
        <p:txBody>
          <a:bodyPr/>
          <a:lstStyle/>
          <a:p>
            <a:r>
              <a:rPr lang="cs-CZ" sz="2400" dirty="0"/>
              <a:t>Ondřej Kazda</a:t>
            </a:r>
          </a:p>
          <a:p>
            <a:r>
              <a:rPr lang="cs-CZ" sz="2400" dirty="0"/>
              <a:t>ondrej.kazda@cuzk.gov.cz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73F634C-A114-7D5A-1AC1-A2F8BD9E30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03326" y="6267108"/>
            <a:ext cx="3808904" cy="365125"/>
          </a:xfrm>
        </p:spPr>
        <p:txBody>
          <a:bodyPr/>
          <a:lstStyle/>
          <a:p>
            <a:pPr algn="r"/>
            <a:r>
              <a:rPr lang="cs-CZ" sz="1600" dirty="0" err="1" smtClean="0"/>
              <a:t>Webinář</a:t>
            </a:r>
            <a:r>
              <a:rPr lang="cs-CZ" sz="1600" dirty="0" smtClean="0"/>
              <a:t> pro stavební úřady 10. 6. 2026</a:t>
            </a:r>
            <a:endParaRPr lang="cs-CZ" sz="16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55BB5B6-C40B-D411-94F4-5CF450BDB0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20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P</a:t>
            </a:r>
            <a:r>
              <a:rPr lang="cs-CZ" sz="3200" dirty="0" smtClean="0"/>
              <a:t>řihlašování do školícího ISÚI</a:t>
            </a:r>
            <a:endParaRPr lang="cs-CZ" sz="3200" dirty="0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ADAC9B78-38ED-DF96-EA4F-9F6D6B312D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3999" y="1243808"/>
            <a:ext cx="11216357" cy="5347766"/>
          </a:xfrm>
        </p:spPr>
        <p:txBody>
          <a:bodyPr/>
          <a:lstStyle/>
          <a:p>
            <a:pPr marL="34290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cs-CZ" dirty="0" smtClean="0"/>
              <a:t>Také funguje dvojí přihlašování (přes JIP/KAAS i CAAIS)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cs-CZ" dirty="0" smtClean="0"/>
              <a:t>Školící ISÚI je napojeno na produkční CAAIS - ideální na to, odzkoušet si nastavení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sz="105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b="1" dirty="0" smtClean="0"/>
              <a:t>JIP/KAAS:</a:t>
            </a:r>
            <a:endParaRPr lang="cs-CZ" b="1" dirty="0" smtClean="0">
              <a:hlinkClick r:id="rId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u="sng" dirty="0" smtClean="0">
                <a:hlinkClick r:id="rId2"/>
              </a:rPr>
              <a:t>https</a:t>
            </a:r>
            <a:r>
              <a:rPr lang="cs-CZ" u="sng" dirty="0">
                <a:hlinkClick r:id="rId2"/>
              </a:rPr>
              <a:t>://kaas.czechpoint.cz/as/login?atsId= AISc937991c4ffb44608b682a9a9cb67045</a:t>
            </a:r>
            <a:endParaRPr lang="cs-CZ" u="sng" dirty="0" smtClean="0">
              <a:hlinkClick r:id="rId2"/>
            </a:endParaRPr>
          </a:p>
          <a:p>
            <a:endParaRPr lang="cs-CZ" u="sng" dirty="0" smtClean="0">
              <a:hlinkClick r:id="rId2"/>
            </a:endParaRPr>
          </a:p>
          <a:p>
            <a:endParaRPr lang="cs-CZ" u="sng" dirty="0">
              <a:hlinkClick r:id="rId2"/>
            </a:endParaRPr>
          </a:p>
          <a:p>
            <a:endParaRPr lang="cs-CZ" u="sng" dirty="0" smtClean="0">
              <a:hlinkClick r:id="rId2"/>
            </a:endParaRPr>
          </a:p>
          <a:p>
            <a:endParaRPr lang="cs-CZ" sz="3600" u="sng" dirty="0" smtClean="0">
              <a:hlinkClick r:id="rId2"/>
            </a:endParaRPr>
          </a:p>
          <a:p>
            <a:endParaRPr lang="cs-CZ" u="sng" dirty="0">
              <a:hlinkClick r:id="rId2"/>
            </a:endParaRP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cs-CZ" b="1" dirty="0" smtClean="0"/>
              <a:t>CAAIS</a:t>
            </a:r>
            <a:r>
              <a:rPr lang="cs-CZ" b="1" dirty="0"/>
              <a:t>:</a:t>
            </a:r>
            <a:endParaRPr lang="cs-CZ" b="1" dirty="0">
              <a:hlinkClick r:id="rId2"/>
            </a:endParaRP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cs-CZ" u="sng" dirty="0" smtClean="0">
                <a:hlinkClick r:id="rId3"/>
              </a:rPr>
              <a:t>https</a:t>
            </a:r>
            <a:r>
              <a:rPr lang="cs-CZ" u="sng" dirty="0">
                <a:hlinkClick r:id="rId3"/>
              </a:rPr>
              <a:t>://</a:t>
            </a:r>
            <a:r>
              <a:rPr lang="cs-CZ" u="sng" dirty="0" smtClean="0">
                <a:hlinkClick r:id="rId3"/>
              </a:rPr>
              <a:t>externalauthapi.caais.gov.cz/login?atsId=ISUI-SKOL</a:t>
            </a:r>
            <a:endParaRPr lang="cs-CZ" u="sng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10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999" y="2677416"/>
            <a:ext cx="4506372" cy="288697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8963" y="3683914"/>
            <a:ext cx="4501393" cy="193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41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Podpora</a:t>
            </a:r>
            <a:endParaRPr lang="cs-CZ" sz="3200" dirty="0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ADAC9B78-38ED-DF96-EA4F-9F6D6B312D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76682" y="4211804"/>
            <a:ext cx="5190605" cy="405619"/>
          </a:xfrm>
        </p:spPr>
        <p:txBody>
          <a:bodyPr/>
          <a:lstStyle/>
          <a:p>
            <a:r>
              <a:rPr lang="cs-CZ" sz="1800" dirty="0">
                <a:hlinkClick r:id="rId2"/>
              </a:rPr>
              <a:t>https://</a:t>
            </a:r>
            <a:r>
              <a:rPr lang="cs-CZ" sz="1800" dirty="0" smtClean="0">
                <a:hlinkClick r:id="rId2"/>
              </a:rPr>
              <a:t>isui.cuzk.gov.cz/help/topics/prihl-caais.htm</a:t>
            </a:r>
          </a:p>
          <a:p>
            <a:endParaRPr lang="cs-CZ" dirty="0" smtClean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11</a:t>
            </a:fld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99" y="4144235"/>
            <a:ext cx="3521643" cy="2484859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99528" y="1074896"/>
            <a:ext cx="1094126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Na stránce produkčního CAAIS </a:t>
            </a:r>
            <a:r>
              <a: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4"/>
              </a:rPr>
              <a:t>https://caais.gov.cz/</a:t>
            </a:r>
            <a:r>
              <a: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jsou</a:t>
            </a:r>
            <a:r>
              <a:rPr kumimoji="0" lang="cs-CZ" altLang="cs-CZ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dostupné různé školící materiály</a:t>
            </a:r>
            <a:r>
              <a: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 dále je dostupná nápověda, která je členěná podle rolí nebo témat </a:t>
            </a:r>
            <a:r>
              <a:rPr lang="cs-CZ" altLang="cs-CZ" dirty="0">
                <a:latin typeface="Arial" panose="020B0604020202020204" pitchFamily="34" charset="0"/>
              </a:rPr>
              <a:t>v CAAIS </a:t>
            </a:r>
            <a:r>
              <a:rPr kumimoji="0" lang="cs-CZ" alt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– běžný uživatel, lokální administrátor, garant AIS a další.</a:t>
            </a:r>
          </a:p>
        </p:txBody>
      </p:sp>
      <p:pic>
        <p:nvPicPr>
          <p:cNvPr id="1026" name="Picture 2" descr="https://isui.cuzk.gov.cz/help/topics/images/annotations/prihl_caais/image(234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28" y="1960357"/>
            <a:ext cx="6768299" cy="1505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599527" y="3752918"/>
            <a:ext cx="8084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altLang="cs-CZ" dirty="0" smtClean="0">
                <a:latin typeface="Arial" panose="020B0604020202020204" pitchFamily="34" charset="0"/>
              </a:rPr>
              <a:t>V nápovědě ISÚI najdete stručný návod pro přihlášení uživatele přes CAAIS.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5180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Podpora</a:t>
            </a:r>
            <a:endParaRPr lang="cs-CZ" sz="32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12</a:t>
            </a:fld>
            <a:endParaRPr lang="cs-CZ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12453" y="1838402"/>
            <a:ext cx="1094126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/>
              <a:t>Online vzdělávací </a:t>
            </a:r>
            <a:r>
              <a:rPr lang="cs-CZ" dirty="0" smtClean="0"/>
              <a:t>platforma DIA </a:t>
            </a:r>
            <a:r>
              <a:rPr lang="pt-BR" dirty="0"/>
              <a:t>o službách a procesech veřejné správy </a:t>
            </a:r>
            <a:r>
              <a:rPr lang="cs-CZ" dirty="0" smtClean="0"/>
              <a:t>pro úředníky i občany, kde najdete i informace k CAAIS.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u="sng" dirty="0">
                <a:hlinkClick r:id="rId2"/>
              </a:rPr>
              <a:t>https://eakademie.dia.gov.cz/</a:t>
            </a:r>
            <a:endParaRPr kumimoji="0" lang="cs-CZ" alt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12453" y="1359888"/>
            <a:ext cx="17267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400" dirty="0" err="1" smtClean="0">
                <a:solidFill>
                  <a:schemeClr val="accent5"/>
                </a:solidFill>
                <a:cs typeface="Arial" panose="020B0604020202020204" pitchFamily="34" charset="0"/>
              </a:rPr>
              <a:t>eAkademie</a:t>
            </a:r>
            <a:endParaRPr lang="cs-CZ" sz="2400" dirty="0">
              <a:solidFill>
                <a:schemeClr val="accent5"/>
              </a:solidFill>
              <a:cs typeface="Arial" panose="020B0604020202020204" pitchFamily="34" charset="0"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12453" y="3086688"/>
            <a:ext cx="2659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Různé formy </a:t>
            </a:r>
            <a:r>
              <a:rPr lang="cs-CZ" dirty="0"/>
              <a:t>vzdělávání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00" y="3464385"/>
            <a:ext cx="10950889" cy="19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532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539C9E56-F17E-F0DE-3ACC-6B44078753E3}"/>
              </a:ext>
            </a:extLst>
          </p:cNvPr>
          <p:cNvSpPr txBox="1">
            <a:spLocks/>
          </p:cNvSpPr>
          <p:nvPr/>
        </p:nvSpPr>
        <p:spPr>
          <a:xfrm>
            <a:off x="501396" y="238125"/>
            <a:ext cx="11394948" cy="920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cs-CZ" sz="4000" noProof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Cambria" panose="02040503050406030204" pitchFamily="18" charset="0"/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DBE7FAA7-1737-74BE-3EB2-DB0CFA697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604800"/>
          </a:xfrm>
        </p:spPr>
        <p:txBody>
          <a:bodyPr/>
          <a:lstStyle/>
          <a:p>
            <a:r>
              <a:rPr lang="cs-CZ" sz="3200" noProof="0" dirty="0"/>
              <a:t>Závěr a shrnutí</a:t>
            </a:r>
          </a:p>
        </p:txBody>
      </p:sp>
      <p:sp>
        <p:nvSpPr>
          <p:cNvPr id="5" name="Zástupný symbol pro obsah 6">
            <a:extLst>
              <a:ext uri="{FF2B5EF4-FFF2-40B4-BE49-F238E27FC236}">
                <a16:creationId xmlns:a16="http://schemas.microsoft.com/office/drawing/2014/main" id="{5AC4B5F6-FF28-9732-D04C-97DF45F2F5B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079820" y="1436962"/>
            <a:ext cx="8964613" cy="3959225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chemeClr val="accent5"/>
                </a:solidFill>
              </a:rPr>
              <a:t>Ukončení JIP/KAAS je v plánu v polovině roku 2027.</a:t>
            </a:r>
          </a:p>
          <a:p>
            <a:r>
              <a:rPr lang="cs-CZ" dirty="0">
                <a:solidFill>
                  <a:schemeClr val="accent5"/>
                </a:solidFill>
              </a:rPr>
              <a:t>Po podzimních volbách máme v plánu obcím poslat výzvu, že už je čas přejít na CAAIS.</a:t>
            </a:r>
          </a:p>
          <a:p>
            <a:r>
              <a:rPr lang="cs-CZ" dirty="0">
                <a:solidFill>
                  <a:schemeClr val="accent5"/>
                </a:solidFill>
              </a:rPr>
              <a:t>Času je relativně ještě dost, ale přihlašování přes CAAIS je vhodné začít řešit už nyní – školící i produkční ISÚI jsou již na CAAIS připravené!</a:t>
            </a:r>
          </a:p>
        </p:txBody>
      </p:sp>
      <p:sp>
        <p:nvSpPr>
          <p:cNvPr id="2" name="Zástupný symbol pro zápatí 1">
            <a:extLst>
              <a:ext uri="{FF2B5EF4-FFF2-40B4-BE49-F238E27FC236}">
                <a16:creationId xmlns:a16="http://schemas.microsoft.com/office/drawing/2014/main" id="{B6CA41A2-ADC6-775F-A52F-3DD8D00616A9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693600" y="6300000"/>
            <a:ext cx="4680000" cy="365125"/>
          </a:xfrm>
        </p:spPr>
        <p:txBody>
          <a:bodyPr/>
          <a:lstStyle/>
          <a:p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99282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78819B76-FCCF-20DD-93BA-079BCCC64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>
            <a:normAutofit/>
          </a:bodyPr>
          <a:lstStyle/>
          <a:p>
            <a:r>
              <a:rPr lang="cs-CZ" noProof="0" dirty="0" smtClean="0"/>
              <a:t>Ondřej Kazda</a:t>
            </a:r>
            <a:endParaRPr lang="cs-CZ" noProof="0" dirty="0"/>
          </a:p>
          <a:p>
            <a:r>
              <a:rPr lang="cs-CZ" dirty="0" err="1" smtClean="0"/>
              <a:t>ondrej</a:t>
            </a:r>
            <a:r>
              <a:rPr lang="cs-CZ" noProof="0" dirty="0" smtClean="0"/>
              <a:t>.kazda@cuzk.gov.cz</a:t>
            </a:r>
            <a:endParaRPr lang="cs-CZ" noProof="0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D127878-7249-41F4-8CBC-B5C81373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/>
          <a:p>
            <a:r>
              <a:rPr lang="cs-CZ" noProof="0" dirty="0"/>
              <a:t>Děkuji</a:t>
            </a:r>
            <a:br>
              <a:rPr lang="cs-CZ" noProof="0" dirty="0"/>
            </a:br>
            <a:r>
              <a:rPr lang="cs-CZ" noProof="0" dirty="0"/>
              <a:t>za pozornost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A2F484C-0F74-70BC-CCB5-61996FA74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87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F1003-4641-1444-CFE5-102A033B8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B17BC70-A22D-0CB2-0DE4-643B582ECF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3863" y="845543"/>
            <a:ext cx="9900000" cy="772560"/>
          </a:xfrm>
        </p:spPr>
        <p:txBody>
          <a:bodyPr/>
          <a:lstStyle/>
          <a:p>
            <a:r>
              <a:rPr lang="cs-CZ" sz="2800" dirty="0" smtClean="0"/>
              <a:t>OBSAH</a:t>
            </a:r>
            <a:endParaRPr lang="cs-CZ" sz="2800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99CF73F-7DCF-35C4-250B-B0AC09EAA7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250" y="1686002"/>
            <a:ext cx="8964613" cy="451744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b="1" dirty="0" smtClean="0">
                <a:solidFill>
                  <a:schemeClr val="accent5"/>
                </a:solidFill>
              </a:rPr>
              <a:t>01</a:t>
            </a:r>
            <a:r>
              <a:rPr lang="cs-CZ" dirty="0" smtClean="0"/>
              <a:t>	CAAIS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b="1" dirty="0" smtClean="0">
                <a:solidFill>
                  <a:schemeClr val="accent5"/>
                </a:solidFill>
              </a:rPr>
              <a:t>02</a:t>
            </a:r>
            <a:r>
              <a:rPr lang="cs-CZ" dirty="0"/>
              <a:t>	</a:t>
            </a:r>
            <a:r>
              <a:rPr lang="cs-CZ" dirty="0" smtClean="0"/>
              <a:t>Hromadný přenos uživatelů do CAAIS</a:t>
            </a:r>
            <a:endParaRPr lang="cs-CZ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b="1" dirty="0">
                <a:solidFill>
                  <a:schemeClr val="accent5"/>
                </a:solidFill>
              </a:rPr>
              <a:t>03</a:t>
            </a:r>
            <a:r>
              <a:rPr lang="cs-CZ" dirty="0"/>
              <a:t>	</a:t>
            </a:r>
            <a:r>
              <a:rPr lang="cs-CZ" dirty="0" smtClean="0"/>
              <a:t>Správa rolí v CAAIS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b="1" dirty="0" smtClean="0">
                <a:solidFill>
                  <a:schemeClr val="accent5"/>
                </a:solidFill>
              </a:rPr>
              <a:t>04</a:t>
            </a:r>
            <a:r>
              <a:rPr lang="cs-CZ" dirty="0"/>
              <a:t>	Přidělování přístupových a činnostních rolí pro </a:t>
            </a:r>
            <a:r>
              <a:rPr lang="cs-CZ" dirty="0" smtClean="0"/>
              <a:t>ISÚI</a:t>
            </a:r>
            <a:endParaRPr lang="cs-CZ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b="1" dirty="0" smtClean="0">
                <a:solidFill>
                  <a:schemeClr val="accent5"/>
                </a:solidFill>
              </a:rPr>
              <a:t>05</a:t>
            </a:r>
            <a:r>
              <a:rPr lang="cs-CZ" dirty="0"/>
              <a:t>	Paralelní přihlašování do ISÚI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b="1" dirty="0" smtClean="0">
                <a:solidFill>
                  <a:schemeClr val="accent5"/>
                </a:solidFill>
              </a:rPr>
              <a:t>06</a:t>
            </a:r>
            <a:r>
              <a:rPr lang="cs-CZ" dirty="0"/>
              <a:t>	Přihlášení pomocí NIA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b="1" dirty="0" smtClean="0">
                <a:solidFill>
                  <a:schemeClr val="accent5"/>
                </a:solidFill>
              </a:rPr>
              <a:t>07</a:t>
            </a:r>
            <a:r>
              <a:rPr lang="cs-CZ" dirty="0"/>
              <a:t>	Přihlašování do školícího </a:t>
            </a:r>
            <a:r>
              <a:rPr lang="cs-CZ" dirty="0" smtClean="0"/>
              <a:t>ISÚI</a:t>
            </a:r>
            <a:endParaRPr lang="cs-CZ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b="1" dirty="0" smtClean="0">
                <a:solidFill>
                  <a:schemeClr val="accent5"/>
                </a:solidFill>
              </a:rPr>
              <a:t>08</a:t>
            </a:r>
            <a:r>
              <a:rPr lang="cs-CZ" dirty="0" smtClean="0"/>
              <a:t>	Podpora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cs-CZ" b="1" dirty="0">
                <a:solidFill>
                  <a:schemeClr val="accent5"/>
                </a:solidFill>
              </a:rPr>
              <a:t>0</a:t>
            </a:r>
            <a:r>
              <a:rPr lang="cs-CZ" b="1" dirty="0" smtClean="0">
                <a:solidFill>
                  <a:schemeClr val="accent5"/>
                </a:solidFill>
              </a:rPr>
              <a:t>9</a:t>
            </a:r>
            <a:r>
              <a:rPr lang="cs-CZ" dirty="0"/>
              <a:t>	</a:t>
            </a:r>
            <a:r>
              <a:rPr lang="cs-CZ" dirty="0" smtClean="0"/>
              <a:t>Závěr </a:t>
            </a:r>
            <a:r>
              <a:rPr lang="cs-CZ" dirty="0"/>
              <a:t>a shrnutí</a:t>
            </a:r>
          </a:p>
        </p:txBody>
      </p:sp>
    </p:spTree>
    <p:extLst>
      <p:ext uri="{BB962C8B-B14F-4D97-AF65-F5344CB8AC3E}">
        <p14:creationId xmlns:p14="http://schemas.microsoft.com/office/powerpoint/2010/main" val="1630207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CAAIS</a:t>
            </a:r>
            <a:endParaRPr lang="cs-CZ" sz="3200" dirty="0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ADAC9B78-38ED-DF96-EA4F-9F6D6B312D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8"/>
            <a:ext cx="9900000" cy="4865330"/>
          </a:xfrm>
        </p:spPr>
        <p:txBody>
          <a:bodyPr/>
          <a:lstStyle/>
          <a:p>
            <a:r>
              <a:rPr lang="cs-CZ" dirty="0"/>
              <a:t>CAAIS je </a:t>
            </a:r>
            <a:r>
              <a:rPr lang="pt-BR" dirty="0"/>
              <a:t>nov</a:t>
            </a:r>
            <a:r>
              <a:rPr lang="cs-CZ" dirty="0"/>
              <a:t>ý</a:t>
            </a:r>
            <a:r>
              <a:rPr lang="pt-BR" dirty="0"/>
              <a:t> autentizační a autorizační informační systém</a:t>
            </a:r>
            <a:r>
              <a:rPr lang="cs-CZ" dirty="0"/>
              <a:t>, který nahrazuje starší </a:t>
            </a:r>
            <a:r>
              <a:rPr lang="cs-CZ" dirty="0" smtClean="0"/>
              <a:t>tzv. JIP/KAAS.</a:t>
            </a:r>
          </a:p>
          <a:p>
            <a:r>
              <a:rPr lang="cs-CZ" dirty="0" smtClean="0"/>
              <a:t>Správcem CAAIS je </a:t>
            </a:r>
            <a:r>
              <a:rPr lang="cs-CZ" dirty="0"/>
              <a:t>Digitální a informační agentury </a:t>
            </a:r>
            <a:r>
              <a:rPr lang="cs-CZ" dirty="0" smtClean="0"/>
              <a:t>(DIA).</a:t>
            </a:r>
            <a:endParaRPr lang="cs-CZ" dirty="0"/>
          </a:p>
          <a:p>
            <a:r>
              <a:rPr lang="cs-CZ" dirty="0"/>
              <a:t>CAAIS je koncepčně modernější a jeho architektura kopíruje </a:t>
            </a:r>
            <a:r>
              <a:rPr lang="cs-CZ" dirty="0" smtClean="0"/>
              <a:t>prostředí </a:t>
            </a:r>
            <a:r>
              <a:rPr lang="cs-CZ" dirty="0"/>
              <a:t>Národní </a:t>
            </a:r>
            <a:r>
              <a:rPr lang="cs-CZ" dirty="0" err="1"/>
              <a:t>identitní</a:t>
            </a:r>
            <a:r>
              <a:rPr lang="cs-CZ" dirty="0"/>
              <a:t> autority (NIA), jejímž prostřednictvím se dá do systému i přihlašovat</a:t>
            </a:r>
            <a:r>
              <a:rPr lang="cs-CZ" dirty="0" smtClean="0"/>
              <a:t>.</a:t>
            </a:r>
          </a:p>
          <a:p>
            <a:r>
              <a:rPr lang="cs-CZ" dirty="0"/>
              <a:t>CAAIS postupně nahradí </a:t>
            </a:r>
            <a:r>
              <a:rPr lang="cs-CZ" dirty="0" smtClean="0"/>
              <a:t>JIP/KAAS</a:t>
            </a:r>
            <a:r>
              <a:rPr lang="cs-CZ" dirty="0"/>
              <a:t>, </a:t>
            </a:r>
            <a:r>
              <a:rPr lang="cs-CZ" dirty="0" smtClean="0"/>
              <a:t>proto je </a:t>
            </a:r>
            <a:r>
              <a:rPr lang="cs-CZ" dirty="0"/>
              <a:t>důležité, </a:t>
            </a:r>
            <a:r>
              <a:rPr lang="cs-CZ" dirty="0" smtClean="0"/>
              <a:t>aby všechny OVM pomocí svých lokálních administrátorů podnikli </a:t>
            </a:r>
            <a:r>
              <a:rPr lang="cs-CZ" dirty="0"/>
              <a:t>v systému CAAIS potřebné kroky pro plnou aktivaci </a:t>
            </a:r>
            <a:r>
              <a:rPr lang="cs-CZ" dirty="0" smtClean="0"/>
              <a:t>účtů svých uživatelů.</a:t>
            </a:r>
          </a:p>
          <a:p>
            <a:r>
              <a:rPr lang="cs-CZ" dirty="0" smtClean="0"/>
              <a:t>Ukončení JIP/KAAS je v plánu v polovině roku 2027.</a:t>
            </a:r>
          </a:p>
          <a:p>
            <a:r>
              <a:rPr lang="cs-CZ" dirty="0" smtClean="0"/>
              <a:t>ISÚI je již v tuto chvíli připravené na přihlašování přes CAAIS a umožňuje paralelní přihlašování jak přes JIP/KAAS, tak právě i CAAIS.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8805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Hromadný přenos uživatelů do CAAIS</a:t>
            </a:r>
            <a:endParaRPr lang="cs-CZ" sz="3200" dirty="0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ADAC9B78-38ED-DF96-EA4F-9F6D6B312D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8"/>
            <a:ext cx="9900000" cy="4865330"/>
          </a:xfrm>
        </p:spPr>
        <p:txBody>
          <a:bodyPr/>
          <a:lstStyle/>
          <a:p>
            <a:r>
              <a:rPr lang="cs-CZ" dirty="0"/>
              <a:t>CAAIS </a:t>
            </a:r>
            <a:r>
              <a:rPr lang="cs-CZ" dirty="0" smtClean="0"/>
              <a:t>umožňuje hromadný přenos všech uživatelů a jejich oprávnění z JIP/KAAS.</a:t>
            </a:r>
          </a:p>
          <a:p>
            <a:r>
              <a:rPr lang="cs-CZ" dirty="0" smtClean="0"/>
              <a:t>Tento proces provádí lokální administrátor daného subjektu, jehož účet zakládá statutární zástupce subjektu skrze datovou schránku.</a:t>
            </a:r>
          </a:p>
          <a:p>
            <a:r>
              <a:rPr lang="cs-CZ" dirty="0" smtClean="0"/>
              <a:t>Před samotným přenosem je vhodné zkontrolovat uživatele v JIP/KAAS a zneplatnit ty, které přenášet nechcete a u těch zbývajících ověřit, že mají zadanou platnou emailovou adresu, protože každému přenesenému uživateli je rovnou odesílána výzva k </a:t>
            </a:r>
            <a:r>
              <a:rPr lang="cs-CZ" dirty="0" err="1" smtClean="0"/>
              <a:t>samoztotožnění</a:t>
            </a:r>
            <a:r>
              <a:rPr lang="cs-CZ" dirty="0" smtClean="0"/>
              <a:t> a následné aktivaci účtu.</a:t>
            </a:r>
          </a:p>
          <a:p>
            <a:r>
              <a:rPr lang="cs-CZ" dirty="0" smtClean="0"/>
              <a:t>Ke spuštění přenosu uživatelů jsou potřeba přihlašovací údaje lokálního administrátora JIP/KAAS a zkratka přenášeného subjektu.</a:t>
            </a:r>
          </a:p>
          <a:p>
            <a:r>
              <a:rPr lang="cs-CZ" dirty="0" smtClean="0"/>
              <a:t>Celý přenos lze ověřit nanečisto bez zápisu do databáze CAAIS a může být spouštěn opakovaně, dokud není bez chyb.</a:t>
            </a:r>
          </a:p>
          <a:p>
            <a:r>
              <a:rPr lang="cs-CZ" dirty="0" smtClean="0"/>
              <a:t>Přenos ale neslouží k pravidelné synchronizaci mezi oběma systémy a případná aktualizace již přeneseného záznamu v JIP/KAAS se do CAAIS nepromítne.  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55852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Hromadný přenos uživatelů do CAAIS</a:t>
            </a:r>
            <a:endParaRPr lang="cs-CZ" sz="32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5</a:t>
            </a:fld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01" y="1328835"/>
            <a:ext cx="8624460" cy="465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77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Správa rolí v CAAIS</a:t>
            </a:r>
            <a:endParaRPr lang="cs-CZ" sz="32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6</a:t>
            </a:fld>
            <a:endParaRPr lang="cs-CZ" dirty="0"/>
          </a:p>
        </p:txBody>
      </p:sp>
      <p:sp>
        <p:nvSpPr>
          <p:cNvPr id="7" name="Zástupný text 9">
            <a:extLst>
              <a:ext uri="{FF2B5EF4-FFF2-40B4-BE49-F238E27FC236}">
                <a16:creationId xmlns:a16="http://schemas.microsoft.com/office/drawing/2014/main" id="{ADAC9B78-38ED-DF96-EA4F-9F6D6B312D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7"/>
            <a:ext cx="11176886" cy="554511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 smtClean="0"/>
              <a:t>Pro možnost přihlašování do ISÚI přes CAAIS je nutné přidělit uživateli </a:t>
            </a:r>
            <a:r>
              <a:rPr lang="cs-CZ" b="1" dirty="0" smtClean="0"/>
              <a:t>Přístupové role </a:t>
            </a:r>
            <a:r>
              <a:rPr lang="cs-CZ" dirty="0" smtClean="0"/>
              <a:t>a </a:t>
            </a:r>
            <a:r>
              <a:rPr lang="cs-CZ" b="1" dirty="0" smtClean="0"/>
              <a:t>Činnostní role</a:t>
            </a:r>
            <a:r>
              <a:rPr lang="cs-CZ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 smtClean="0"/>
              <a:t>Přidělení rolí provádí lokální administrátor daného subjektu buď v detailu konkrétního uživatele (1) nebo hromadně v části Správa rolí (2).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 smtClean="0"/>
              <a:t>(1)						(2)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446" y="2709913"/>
            <a:ext cx="4549435" cy="3987917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0327" y="2880412"/>
            <a:ext cx="5857119" cy="329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334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999" y="619932"/>
            <a:ext cx="10328271" cy="594000"/>
          </a:xfrm>
        </p:spPr>
        <p:txBody>
          <a:bodyPr/>
          <a:lstStyle/>
          <a:p>
            <a:r>
              <a:rPr lang="cs-CZ" sz="3200" dirty="0" smtClean="0"/>
              <a:t>Přidělování přístupových a činnostních rolí pro ISÚI</a:t>
            </a:r>
            <a:endParaRPr lang="cs-CZ" sz="40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7</a:t>
            </a:fld>
            <a:endParaRPr lang="cs-CZ" dirty="0"/>
          </a:p>
        </p:txBody>
      </p:sp>
      <p:sp>
        <p:nvSpPr>
          <p:cNvPr id="7" name="Zástupný text 9">
            <a:extLst>
              <a:ext uri="{FF2B5EF4-FFF2-40B4-BE49-F238E27FC236}">
                <a16:creationId xmlns:a16="http://schemas.microsoft.com/office/drawing/2014/main" id="{ADAC9B78-38ED-DF96-EA4F-9F6D6B312D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7"/>
            <a:ext cx="11176886" cy="554511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 smtClean="0"/>
              <a:t>Uživatel se může do ISÚI přihlašovat pod třemi různými </a:t>
            </a:r>
            <a:r>
              <a:rPr lang="cs-CZ" dirty="0" err="1" smtClean="0"/>
              <a:t>agendovými</a:t>
            </a:r>
            <a:r>
              <a:rPr lang="cs-CZ" dirty="0" smtClean="0"/>
              <a:t> činnostními rolemi.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dirty="0" smtClean="0"/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cs-CZ" dirty="0" smtClean="0"/>
              <a:t>Obec (obecní úřad):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/>
              <a:t>	</a:t>
            </a:r>
            <a:r>
              <a:rPr lang="cs-CZ" dirty="0" smtClean="0"/>
              <a:t>agenda </a:t>
            </a:r>
            <a:r>
              <a:rPr lang="cs-CZ" b="1" dirty="0" smtClean="0"/>
              <a:t>A123 (Územní identifikace)</a:t>
            </a:r>
            <a:r>
              <a:rPr lang="cs-CZ" dirty="0" smtClean="0"/>
              <a:t>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/>
              <a:t>	</a:t>
            </a:r>
            <a:r>
              <a:rPr lang="cs-CZ" dirty="0" smtClean="0"/>
              <a:t>činnostní role </a:t>
            </a:r>
            <a:r>
              <a:rPr lang="cs-CZ" b="1" dirty="0" smtClean="0"/>
              <a:t>CR2573 (</a:t>
            </a:r>
            <a:r>
              <a:rPr lang="cs-CZ" dirty="0"/>
              <a:t>zápis údajů o adresním místě, ulici a stavebních objektech </a:t>
            </a:r>
            <a:r>
              <a:rPr lang="cs-CZ" dirty="0" smtClean="0"/>
              <a:t>	nevyžadující </a:t>
            </a:r>
            <a:r>
              <a:rPr lang="cs-CZ" dirty="0"/>
              <a:t>povolení</a:t>
            </a:r>
            <a:r>
              <a:rPr lang="cs-CZ" b="1" dirty="0" smtClean="0"/>
              <a:t>)</a:t>
            </a:r>
            <a:r>
              <a:rPr lang="cs-CZ" dirty="0" smtClean="0"/>
              <a:t>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/>
              <a:t>	</a:t>
            </a:r>
            <a:r>
              <a:rPr lang="cs-CZ" dirty="0" smtClean="0"/>
              <a:t>přístupové role: </a:t>
            </a:r>
            <a:r>
              <a:rPr lang="cs-CZ" b="1" dirty="0" smtClean="0"/>
              <a:t>o-editor, o-schvalovatel, o-distributor</a:t>
            </a:r>
            <a:endParaRPr lang="cs-CZ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dirty="0"/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cs-CZ" dirty="0"/>
              <a:t>Stavební úřad: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/>
              <a:t>	agenda </a:t>
            </a:r>
            <a:r>
              <a:rPr lang="cs-CZ" b="1" dirty="0"/>
              <a:t>A123 (Územní identifikace)</a:t>
            </a:r>
            <a:r>
              <a:rPr lang="cs-CZ" dirty="0"/>
              <a:t>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/>
              <a:t>	činnostní role </a:t>
            </a:r>
            <a:r>
              <a:rPr lang="cs-CZ" b="1" dirty="0" smtClean="0"/>
              <a:t>CR2572 (</a:t>
            </a:r>
            <a:r>
              <a:rPr lang="cs-CZ" dirty="0"/>
              <a:t>zápis údajů o stavebním objektu vyžadující povolení</a:t>
            </a:r>
            <a:r>
              <a:rPr lang="cs-CZ" b="1" dirty="0" smtClean="0"/>
              <a:t>)</a:t>
            </a:r>
            <a:r>
              <a:rPr lang="cs-CZ" dirty="0" smtClean="0"/>
              <a:t>,</a:t>
            </a:r>
            <a:endParaRPr lang="cs-CZ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/>
              <a:t>	přístupové role: </a:t>
            </a:r>
            <a:r>
              <a:rPr lang="cs-CZ" b="1" dirty="0" err="1" smtClean="0"/>
              <a:t>su</a:t>
            </a:r>
            <a:r>
              <a:rPr lang="cs-CZ" b="1" dirty="0" smtClean="0"/>
              <a:t>-editor</a:t>
            </a:r>
            <a:r>
              <a:rPr lang="cs-CZ" b="1" dirty="0"/>
              <a:t>, </a:t>
            </a:r>
            <a:r>
              <a:rPr lang="cs-CZ" b="1" dirty="0" err="1" smtClean="0"/>
              <a:t>su</a:t>
            </a:r>
            <a:r>
              <a:rPr lang="cs-CZ" b="1" dirty="0" smtClean="0"/>
              <a:t>-schvalovatel</a:t>
            </a:r>
            <a:r>
              <a:rPr lang="cs-CZ" b="1" dirty="0"/>
              <a:t>, </a:t>
            </a:r>
            <a:r>
              <a:rPr lang="cs-CZ" b="1" dirty="0" err="1" smtClean="0"/>
              <a:t>su</a:t>
            </a:r>
            <a:r>
              <a:rPr lang="cs-CZ" b="1" dirty="0" smtClean="0"/>
              <a:t>-distributor</a:t>
            </a:r>
            <a:endParaRPr lang="cs-CZ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dirty="0"/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</a:pPr>
            <a:r>
              <a:rPr lang="cs-CZ" dirty="0" smtClean="0"/>
              <a:t>Volební okrsky:</a:t>
            </a:r>
            <a:endParaRPr lang="cs-CZ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/>
              <a:t>	agenda </a:t>
            </a:r>
            <a:r>
              <a:rPr lang="cs-CZ" b="1" dirty="0"/>
              <a:t>A1281 (Volby do zastupitelstev obcí)</a:t>
            </a:r>
            <a:r>
              <a:rPr lang="cs-CZ" dirty="0" smtClean="0"/>
              <a:t>,</a:t>
            </a:r>
            <a:endParaRPr lang="cs-CZ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/>
              <a:t>	činnostní role </a:t>
            </a:r>
            <a:r>
              <a:rPr lang="cs-CZ" b="1" dirty="0" smtClean="0"/>
              <a:t>CR10305 (</a:t>
            </a:r>
            <a:r>
              <a:rPr lang="cs-CZ" dirty="0"/>
              <a:t>stanovení stálých volebních okrsků</a:t>
            </a:r>
            <a:r>
              <a:rPr lang="cs-CZ" b="1" dirty="0" smtClean="0"/>
              <a:t>)</a:t>
            </a:r>
            <a:r>
              <a:rPr lang="cs-CZ" dirty="0" smtClean="0"/>
              <a:t>,</a:t>
            </a:r>
            <a:endParaRPr lang="cs-CZ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/>
              <a:t>	přístupové role: </a:t>
            </a:r>
            <a:r>
              <a:rPr lang="cs-CZ" b="1" dirty="0" smtClean="0"/>
              <a:t>starosta</a:t>
            </a:r>
            <a:endParaRPr lang="cs-CZ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76608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Paralelní přihlašování do ISÚI</a:t>
            </a:r>
            <a:endParaRPr lang="cs-CZ" sz="3200" dirty="0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ADAC9B78-38ED-DF96-EA4F-9F6D6B312D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3999" y="1243808"/>
            <a:ext cx="11216357" cy="534776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b="1" dirty="0" smtClean="0"/>
              <a:t>JIP/KAAS:</a:t>
            </a:r>
            <a:endParaRPr lang="cs-CZ" b="1" dirty="0" smtClean="0">
              <a:hlinkClick r:id="rId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u="sng" dirty="0" smtClean="0">
                <a:hlinkClick r:id="rId2"/>
              </a:rPr>
              <a:t>https://kaas.czechpoint.cz/as/login?atsId=AISd4e4999f54a44558ac95ac3db83fbe5f</a:t>
            </a:r>
          </a:p>
          <a:p>
            <a:endParaRPr lang="cs-CZ" u="sng" dirty="0" smtClean="0">
              <a:hlinkClick r:id="rId2"/>
            </a:endParaRPr>
          </a:p>
          <a:p>
            <a:endParaRPr lang="cs-CZ" u="sng" dirty="0">
              <a:hlinkClick r:id="rId2"/>
            </a:endParaRPr>
          </a:p>
          <a:p>
            <a:endParaRPr lang="cs-CZ" u="sng" dirty="0" smtClean="0">
              <a:hlinkClick r:id="rId2"/>
            </a:endParaRPr>
          </a:p>
          <a:p>
            <a:endParaRPr lang="cs-CZ" u="sng" dirty="0" smtClean="0">
              <a:hlinkClick r:id="rId2"/>
            </a:endParaRPr>
          </a:p>
          <a:p>
            <a:endParaRPr lang="cs-CZ" u="sng" dirty="0">
              <a:hlinkClick r:id="rId2"/>
            </a:endParaRPr>
          </a:p>
          <a:p>
            <a:endParaRPr lang="cs-CZ" u="sng" dirty="0" smtClean="0">
              <a:hlinkClick r:id="rId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u="sng" dirty="0" smtClean="0">
              <a:hlinkClick r:id="rId2"/>
            </a:endParaRP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cs-CZ" b="1" dirty="0" smtClean="0"/>
              <a:t>CAAIS</a:t>
            </a:r>
            <a:r>
              <a:rPr lang="cs-CZ" b="1" dirty="0"/>
              <a:t>:</a:t>
            </a:r>
            <a:endParaRPr lang="cs-CZ" b="1" dirty="0">
              <a:hlinkClick r:id="rId2"/>
            </a:endParaRP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cs-CZ" u="sng" dirty="0" smtClean="0">
                <a:hlinkClick r:id="rId2"/>
              </a:rPr>
              <a:t>https</a:t>
            </a:r>
            <a:r>
              <a:rPr lang="cs-CZ" u="sng" dirty="0">
                <a:hlinkClick r:id="rId2"/>
              </a:rPr>
              <a:t>://</a:t>
            </a:r>
            <a:r>
              <a:rPr lang="cs-CZ" u="sng" dirty="0" smtClean="0">
                <a:hlinkClick r:id="rId2"/>
              </a:rPr>
              <a:t>externalauthapi.caais.gov.cz/login?atsId=ISUI-PROD</a:t>
            </a:r>
            <a:endParaRPr lang="cs-CZ" u="sng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8</a:t>
            </a:fld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999" y="1928244"/>
            <a:ext cx="4677411" cy="3148156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0515" y="3163806"/>
            <a:ext cx="5229841" cy="226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066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Přihlášení pomocí NIA</a:t>
            </a:r>
            <a:endParaRPr lang="cs-CZ" sz="3200" dirty="0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ADAC9B78-38ED-DF96-EA4F-9F6D6B312D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3999" y="1243808"/>
            <a:ext cx="11216357" cy="5564854"/>
          </a:xfrm>
        </p:spPr>
        <p:txBody>
          <a:bodyPr/>
          <a:lstStyle/>
          <a:p>
            <a:r>
              <a:rPr lang="cs-CZ" dirty="0"/>
              <a:t>Přihlášení pomocí NIA nabízí další možnosti </a:t>
            </a:r>
            <a:r>
              <a:rPr lang="cs-CZ" dirty="0" smtClean="0"/>
              <a:t>přihlášení. Nejedná se o „jiné“ přihlášení než je přes CAAIS </a:t>
            </a:r>
            <a:r>
              <a:rPr lang="cs-CZ" dirty="0" err="1" smtClean="0"/>
              <a:t>IdP</a:t>
            </a:r>
            <a:r>
              <a:rPr lang="cs-CZ" dirty="0" smtClean="0"/>
              <a:t>, uživatel se stále přihlašuje pod svým subjektem (OVM) a NIA slouží pouze k autentizaci (ověření) uživatele. </a:t>
            </a:r>
            <a:endParaRPr lang="cs-CZ" u="sng" dirty="0" smtClean="0">
              <a:hlinkClick r:id="rId2"/>
            </a:endParaRPr>
          </a:p>
          <a:p>
            <a:endParaRPr lang="cs-CZ" u="sng" dirty="0">
              <a:hlinkClick r:id="rId2"/>
            </a:endParaRPr>
          </a:p>
          <a:p>
            <a:endParaRPr lang="cs-CZ" u="sng" dirty="0" smtClean="0">
              <a:hlinkClick r:id="rId2"/>
            </a:endParaRPr>
          </a:p>
          <a:p>
            <a:endParaRPr lang="cs-CZ" u="sng" dirty="0" smtClean="0">
              <a:hlinkClick r:id="rId2"/>
            </a:endParaRPr>
          </a:p>
          <a:p>
            <a:endParaRPr lang="cs-CZ" u="sng" dirty="0">
              <a:hlinkClick r:id="rId2"/>
            </a:endParaRPr>
          </a:p>
          <a:p>
            <a:endParaRPr lang="cs-CZ" u="sng" dirty="0" smtClean="0">
              <a:hlinkClick r:id="rId2"/>
            </a:endParaRPr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9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667" y="1973524"/>
            <a:ext cx="3539611" cy="475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8466"/>
      </p:ext>
    </p:extLst>
  </p:cSld>
  <p:clrMapOvr>
    <a:masterClrMapping/>
  </p:clrMapOvr>
</p:sld>
</file>

<file path=ppt/theme/theme1.xml><?xml version="1.0" encoding="utf-8"?>
<a:theme xmlns:a="http://schemas.openxmlformats.org/drawingml/2006/main" name="JVS PPT Dark">
  <a:themeElements>
    <a:clrScheme name="JVS PPT Dark">
      <a:dk1>
        <a:srgbClr val="FFFFFF"/>
      </a:dk1>
      <a:lt1>
        <a:srgbClr val="0C1838"/>
      </a:lt1>
      <a:dk2>
        <a:srgbClr val="A7A9B3"/>
      </a:dk2>
      <a:lt2>
        <a:srgbClr val="545860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FFFFFF"/>
      </a:hlink>
      <a:folHlink>
        <a:srgbClr val="FFFF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zentace2" id="{66ECAC68-E735-4623-B4E3-46C9261B27E3}" vid="{E29E8CCF-1E7B-4844-814A-2EF03D935F8C}"/>
    </a:ext>
  </a:extLst>
</a:theme>
</file>

<file path=ppt/theme/theme2.xml><?xml version="1.0" encoding="utf-8"?>
<a:theme xmlns:a="http://schemas.openxmlformats.org/drawingml/2006/main" name="JVS PPS Light">
  <a:themeElements>
    <a:clrScheme name="JVS PPT Light">
      <a:dk1>
        <a:srgbClr val="545860"/>
      </a:dk1>
      <a:lt1>
        <a:srgbClr val="FFFFFF"/>
      </a:lt1>
      <a:dk2>
        <a:srgbClr val="0C1838"/>
      </a:dk2>
      <a:lt2>
        <a:srgbClr val="A7A9B3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00469B"/>
      </a:hlink>
      <a:folHlink>
        <a:srgbClr val="0046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zentace2" id="{66ECAC68-E735-4623-B4E3-46C9261B27E3}" vid="{D948312D-A34C-48FA-8867-35A725D883EC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Novinky ISUI</Template>
  <TotalTime>0</TotalTime>
  <Words>788</Words>
  <Application>Microsoft Office PowerPoint</Application>
  <PresentationFormat>Širokoúhlá obrazovka</PresentationFormat>
  <Paragraphs>120</Paragraphs>
  <Slides>14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14</vt:i4>
      </vt:variant>
    </vt:vector>
  </HeadingPairs>
  <TitlesOfParts>
    <vt:vector size="20" baseType="lpstr">
      <vt:lpstr>Aptos</vt:lpstr>
      <vt:lpstr>Arial</vt:lpstr>
      <vt:lpstr>Cambria</vt:lpstr>
      <vt:lpstr>Wingdings</vt:lpstr>
      <vt:lpstr>JVS PPT Dark</vt:lpstr>
      <vt:lpstr>JVS PPS Light</vt:lpstr>
      <vt:lpstr>CAAIS (Centrální autentizační a autorizační informační systém)</vt:lpstr>
      <vt:lpstr>Prezentace aplikace PowerPoint</vt:lpstr>
      <vt:lpstr>CAAIS</vt:lpstr>
      <vt:lpstr>Hromadný přenos uživatelů do CAAIS</vt:lpstr>
      <vt:lpstr>Hromadný přenos uživatelů do CAAIS</vt:lpstr>
      <vt:lpstr>Správa rolí v CAAIS</vt:lpstr>
      <vt:lpstr>Přidělování přístupových a činnostních rolí pro ISÚI</vt:lpstr>
      <vt:lpstr>Paralelní přihlašování do ISÚI</vt:lpstr>
      <vt:lpstr>Přihlášení pomocí NIA</vt:lpstr>
      <vt:lpstr>Přihlašování do školícího ISÚI</vt:lpstr>
      <vt:lpstr>Podpora</vt:lpstr>
      <vt:lpstr>Podpora</vt:lpstr>
      <vt:lpstr>Závěr a shrnutí</vt:lpstr>
      <vt:lpstr>Děkuji za pozornost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2026-06-12T08:22:33Z</dcterms:created>
  <dcterms:modified xsi:type="dcterms:W3CDTF">2026-06-12T08:22:44Z</dcterms:modified>
  <cp:category/>
</cp:coreProperties>
</file>