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1" r:id="rId2"/>
  </p:sldMasterIdLst>
  <p:notesMasterIdLst>
    <p:notesMasterId r:id="rId25"/>
  </p:notesMasterIdLst>
  <p:handoutMasterIdLst>
    <p:handoutMasterId r:id="rId26"/>
  </p:handoutMasterIdLst>
  <p:sldIdLst>
    <p:sldId id="322" r:id="rId3"/>
    <p:sldId id="519" r:id="rId4"/>
    <p:sldId id="520" r:id="rId5"/>
    <p:sldId id="521" r:id="rId6"/>
    <p:sldId id="522" r:id="rId7"/>
    <p:sldId id="523" r:id="rId8"/>
    <p:sldId id="537" r:id="rId9"/>
    <p:sldId id="524" r:id="rId10"/>
    <p:sldId id="525" r:id="rId11"/>
    <p:sldId id="526" r:id="rId12"/>
    <p:sldId id="527" r:id="rId13"/>
    <p:sldId id="528" r:id="rId14"/>
    <p:sldId id="529" r:id="rId15"/>
    <p:sldId id="530" r:id="rId16"/>
    <p:sldId id="531" r:id="rId17"/>
    <p:sldId id="532" r:id="rId18"/>
    <p:sldId id="533" r:id="rId19"/>
    <p:sldId id="534" r:id="rId20"/>
    <p:sldId id="535" r:id="rId21"/>
    <p:sldId id="536" r:id="rId22"/>
    <p:sldId id="518" r:id="rId23"/>
    <p:sldId id="321" r:id="rId2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CCF7"/>
    <a:srgbClr val="007339"/>
    <a:srgbClr val="FFAA00"/>
    <a:srgbClr val="FCF9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Styl s motivem 2 – zvýraznění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78638" autoAdjust="0"/>
  </p:normalViewPr>
  <p:slideViewPr>
    <p:cSldViewPr snapToGrid="0">
      <p:cViewPr varScale="1">
        <p:scale>
          <a:sx n="90" d="100"/>
          <a:sy n="90" d="100"/>
        </p:scale>
        <p:origin x="1392" y="78"/>
      </p:cViewPr>
      <p:guideLst/>
    </p:cSldViewPr>
  </p:slideViewPr>
  <p:outlineViewPr>
    <p:cViewPr>
      <p:scale>
        <a:sx n="33" d="100"/>
        <a:sy n="33" d="100"/>
      </p:scale>
      <p:origin x="0" y="-27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388"/>
    </p:cViewPr>
  </p:sorterViewPr>
  <p:notesViewPr>
    <p:cSldViewPr snapToGrid="0">
      <p:cViewPr varScale="1">
        <p:scale>
          <a:sx n="91" d="100"/>
          <a:sy n="91" d="100"/>
        </p:scale>
        <p:origin x="37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AAA8C26C-A5C7-FEBB-5817-23C01B253B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D14BA7B-26B5-E96E-C8C9-7588E7704A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7E867F-565A-4AA7-8E4F-4FA570E673F5}" type="datetimeFigureOut">
              <a:rPr lang="cs-CZ" smtClean="0"/>
              <a:t>12.06.2026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483ED85-3746-16C5-9929-AFA9A18280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233FDE4-5845-9F64-3FC8-F0AADA7220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B730F-E924-46DB-AD1A-0FB56D0354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025008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EE7B8BB-D9D6-467F-9994-F012167BAEAE}" type="datetimeFigureOut">
              <a:rPr lang="cs-CZ" smtClean="0"/>
              <a:pPr/>
              <a:t>12.06.2026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658EE2B-939F-47CD-9BC5-5FD16CEF397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5218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1204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6042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2231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0CBB5-8B97-4470-8A65-B1C2F1F8EF23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1447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366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502128D7-7D8E-3FD3-2966-724380720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BA52893-D068-F60C-D798-56BBE2DCB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z="1000" smtClean="0"/>
              <a:t>10. 6. 2026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3648106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3600" cy="594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9AB1A28-726C-70D7-6F65-D304F6CA8E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470DB23-02F9-7A0D-0BE3-B7B3966762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4622E57-4DBB-EC34-C3CF-564E6511DEF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991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DB9075DF-D594-9AF7-F5CE-1A9B3B43E33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1143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3" name="Zástupný symbol pro zápatí 12">
            <a:extLst>
              <a:ext uri="{FF2B5EF4-FFF2-40B4-BE49-F238E27FC236}">
                <a16:creationId xmlns:a16="http://schemas.microsoft.com/office/drawing/2014/main" id="{1A8F4358-2A52-2A18-7EDD-D3ECE711529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4" name="Zástupný symbol pro číslo snímku 13">
            <a:extLst>
              <a:ext uri="{FF2B5EF4-FFF2-40B4-BE49-F238E27FC236}">
                <a16:creationId xmlns:a16="http://schemas.microsoft.com/office/drawing/2014/main" id="{20237B32-11C6-7270-3AEA-E7E23F49ED8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631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obsah 5">
            <a:extLst>
              <a:ext uri="{FF2B5EF4-FFF2-40B4-BE49-F238E27FC236}">
                <a16:creationId xmlns:a16="http://schemas.microsoft.com/office/drawing/2014/main" id="{7A34AA89-518C-D6AC-CDB3-0DE9D45730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F5C06968-058F-D011-06D6-01032E89CEF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3992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5" name="Zástupný obsah 5">
            <a:extLst>
              <a:ext uri="{FF2B5EF4-FFF2-40B4-BE49-F238E27FC236}">
                <a16:creationId xmlns:a16="http://schemas.microsoft.com/office/drawing/2014/main" id="{98355326-2F70-4A4F-590D-CC40624BFE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114399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2" name="Zástupný symbol pro zápatí 11">
            <a:extLst>
              <a:ext uri="{FF2B5EF4-FFF2-40B4-BE49-F238E27FC236}">
                <a16:creationId xmlns:a16="http://schemas.microsoft.com/office/drawing/2014/main" id="{D557F747-0911-C7A1-CF9E-8B93A0D34E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3" name="Zástupný symbol pro číslo snímku 12">
            <a:extLst>
              <a:ext uri="{FF2B5EF4-FFF2-40B4-BE49-F238E27FC236}">
                <a16:creationId xmlns:a16="http://schemas.microsoft.com/office/drawing/2014/main" id="{9EE5B781-3009-59D3-CA15-ABA5CF8E6A1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3013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 a šip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obsah 5">
            <a:extLst>
              <a:ext uri="{FF2B5EF4-FFF2-40B4-BE49-F238E27FC236}">
                <a16:creationId xmlns:a16="http://schemas.microsoft.com/office/drawing/2014/main" id="{54483967-348E-1705-D735-D2E72F6E9E5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pic>
        <p:nvPicPr>
          <p:cNvPr id="5" name="Obrázek 5">
            <a:extLst>
              <a:ext uri="{FF2B5EF4-FFF2-40B4-BE49-F238E27FC236}">
                <a16:creationId xmlns:a16="http://schemas.microsoft.com/office/drawing/2014/main" id="{A2AE4F48-9024-7B16-C32E-04A66F4846E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/>
        </p:blipFill>
        <p:spPr>
          <a:xfrm>
            <a:off x="3984507" y="3901221"/>
            <a:ext cx="359027" cy="301120"/>
          </a:xfrm>
          <a:prstGeom prst="rect">
            <a:avLst/>
          </a:prstGeom>
          <a:noFill/>
        </p:spPr>
      </p:pic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5AA7E03-01D9-B07D-DAC8-A0D961BD4E2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5378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pic>
        <p:nvPicPr>
          <p:cNvPr id="6" name="Obrázek 11">
            <a:extLst>
              <a:ext uri="{FF2B5EF4-FFF2-40B4-BE49-F238E27FC236}">
                <a16:creationId xmlns:a16="http://schemas.microsoft.com/office/drawing/2014/main" id="{336C0724-BE0D-E299-335E-715E7086B3E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/>
        </p:blipFill>
        <p:spPr>
          <a:xfrm>
            <a:off x="7838866" y="3901221"/>
            <a:ext cx="359027" cy="301120"/>
          </a:xfrm>
          <a:prstGeom prst="rect">
            <a:avLst/>
          </a:prstGeom>
        </p:spPr>
      </p:pic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8D130518-2DFE-65CD-F1E0-481FB08053D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3916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4" name="Zástupný symbol pro zápatí 13">
            <a:extLst>
              <a:ext uri="{FF2B5EF4-FFF2-40B4-BE49-F238E27FC236}">
                <a16:creationId xmlns:a16="http://schemas.microsoft.com/office/drawing/2014/main" id="{E00ACC74-32A2-A747-1A05-231D26293D9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5" name="Zástupný symbol pro číslo snímku 14">
            <a:extLst>
              <a:ext uri="{FF2B5EF4-FFF2-40B4-BE49-F238E27FC236}">
                <a16:creationId xmlns:a16="http://schemas.microsoft.com/office/drawing/2014/main" id="{A852988D-31C5-8379-B8D8-ECF77EE260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4155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FD20CD3-E50C-13A7-2C60-49AE1CDC314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0" name="Zástupný obsah 5">
            <a:extLst>
              <a:ext uri="{FF2B5EF4-FFF2-40B4-BE49-F238E27FC236}">
                <a16:creationId xmlns:a16="http://schemas.microsoft.com/office/drawing/2014/main" id="{51267E13-017A-FA42-3696-A709BF366FE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B6371CD7-324B-BD83-72D0-5C8ADD9E45E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2" name="Zástupný obsah 5">
            <a:extLst>
              <a:ext uri="{FF2B5EF4-FFF2-40B4-BE49-F238E27FC236}">
                <a16:creationId xmlns:a16="http://schemas.microsoft.com/office/drawing/2014/main" id="{4E59EBA1-93E0-800C-CBBA-EBB35E471C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9" name="Zástupný symbol pro zápatí 18">
            <a:extLst>
              <a:ext uri="{FF2B5EF4-FFF2-40B4-BE49-F238E27FC236}">
                <a16:creationId xmlns:a16="http://schemas.microsoft.com/office/drawing/2014/main" id="{25660FB1-C0FB-7408-4741-35CAAC28464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20" name="Zástupný symbol pro číslo snímku 19">
            <a:extLst>
              <a:ext uri="{FF2B5EF4-FFF2-40B4-BE49-F238E27FC236}">
                <a16:creationId xmlns:a16="http://schemas.microsoft.com/office/drawing/2014/main" id="{8ADE0588-CC18-5472-FFB5-C09CB51DEB01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92868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 a po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72A12D07-1105-1BE9-FBE1-794E698D25C6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6" name="Zástupný obsah 5">
            <a:extLst>
              <a:ext uri="{FF2B5EF4-FFF2-40B4-BE49-F238E27FC236}">
                <a16:creationId xmlns:a16="http://schemas.microsoft.com/office/drawing/2014/main" id="{1A52B263-6FBA-DC44-269B-7B3D5987817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8" name="Zástupný obsah 5">
            <a:extLst>
              <a:ext uri="{FF2B5EF4-FFF2-40B4-BE49-F238E27FC236}">
                <a16:creationId xmlns:a16="http://schemas.microsoft.com/office/drawing/2014/main" id="{41877094-42C3-189E-49F1-6E9D14E111C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9" name="Zástupný obsah 5">
            <a:extLst>
              <a:ext uri="{FF2B5EF4-FFF2-40B4-BE49-F238E27FC236}">
                <a16:creationId xmlns:a16="http://schemas.microsoft.com/office/drawing/2014/main" id="{0AB5FF7F-4FAE-A457-3B4A-944E9DAB440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D014088-7207-682F-7377-6A6C7697C161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3CAF6A0-5C21-17A5-818B-3F227687A3B6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0165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6" name="Zástupný text 8">
            <a:extLst>
              <a:ext uri="{FF2B5EF4-FFF2-40B4-BE49-F238E27FC236}">
                <a16:creationId xmlns:a16="http://schemas.microsoft.com/office/drawing/2014/main" id="{71377C2C-DCAC-271D-133C-E1078A5726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AC8619C-2FDE-A746-00E6-B146E6BFF6B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objekt grafu 7">
            <a:extLst>
              <a:ext uri="{FF2B5EF4-FFF2-40B4-BE49-F238E27FC236}">
                <a16:creationId xmlns:a16="http://schemas.microsoft.com/office/drawing/2014/main" id="{7C54CE2A-0CB4-8467-2966-0F4B4D0EA706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754880" y="2278067"/>
            <a:ext cx="6743520" cy="3960000"/>
          </a:xfrm>
        </p:spPr>
        <p:txBody>
          <a:bodyPr/>
          <a:lstStyle/>
          <a:p>
            <a:r>
              <a:rPr lang="cs-CZ" smtClean="0"/>
              <a:t>Kliknutím na ikonu přidáte graf.</a:t>
            </a:r>
            <a:endParaRPr lang="cs-CZ" dirty="0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BE034E63-8687-A056-6A94-04D1AB3BB81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BC3879F2-9DD8-31A5-BC34-B044B97C5A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3842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5" name="Zástupný obsah 3">
            <a:extLst>
              <a:ext uri="{FF2B5EF4-FFF2-40B4-BE49-F238E27FC236}">
                <a16:creationId xmlns:a16="http://schemas.microsoft.com/office/drawing/2014/main" id="{4E3AB5FD-ECA8-C757-228F-447400E6833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tabulku 8">
            <a:extLst>
              <a:ext uri="{FF2B5EF4-FFF2-40B4-BE49-F238E27FC236}">
                <a16:creationId xmlns:a16="http://schemas.microsoft.com/office/drawing/2014/main" id="{38C15361-4216-1F02-862E-96F0428B738D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4404926" y="2278067"/>
            <a:ext cx="7090390" cy="3960000"/>
          </a:xfrm>
        </p:spPr>
        <p:txBody>
          <a:bodyPr/>
          <a:lstStyle/>
          <a:p>
            <a:r>
              <a:rPr lang="cs-CZ" smtClean="0"/>
              <a:t>Kliknutím na ikonu přidáte tabulku.</a:t>
            </a:r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8B7AC32-9EA0-3F39-4CE1-5C81EC68B18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7925BAD9-B59E-8DB0-F668-E12B03DB65A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81579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318003C6-E156-BF1F-3F13-2BFD4D14E46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obrázku 5">
            <a:extLst>
              <a:ext uri="{FF2B5EF4-FFF2-40B4-BE49-F238E27FC236}">
                <a16:creationId xmlns:a16="http://schemas.microsoft.com/office/drawing/2014/main" id="{14ECE8FE-3582-DBBF-450F-BF8BF0FA15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06400" y="2278068"/>
            <a:ext cx="7092000" cy="3960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9" name="Zástupný symbol pro zápatí 8">
            <a:extLst>
              <a:ext uri="{FF2B5EF4-FFF2-40B4-BE49-F238E27FC236}">
                <a16:creationId xmlns:a16="http://schemas.microsoft.com/office/drawing/2014/main" id="{1A7E3A63-E375-563C-1253-37A483B9F83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D75B6C91-DC7E-7FC4-7F0A-DB8B490FC14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5597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D3215B61-A66C-BC88-B0C4-F31B096B7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91FEE2B-F968-0F73-328B-8D447B522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9274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52807DAB-39BD-E8F3-540F-9C04ACE60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82380DA0-73F1-31EF-1576-EDA2AAEAF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46906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delším tex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>
            <a:extLst>
              <a:ext uri="{FF2B5EF4-FFF2-40B4-BE49-F238E27FC236}">
                <a16:creationId xmlns:a16="http://schemas.microsoft.com/office/drawing/2014/main" id="{7473603A-9A71-A5BE-90CC-15D3F78F5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2761200"/>
            <a:ext cx="63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400000" y="4889060"/>
            <a:ext cx="63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EC0A512B-87B3-F68E-A07D-6BE85F3B1A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0" y="6300000"/>
            <a:ext cx="2700000" cy="365125"/>
          </a:xfrm>
        </p:spPr>
        <p:txBody>
          <a:bodyPr/>
          <a:lstStyle/>
          <a:p>
            <a:r>
              <a:rPr lang="cs-CZ" sz="1000" smtClean="0"/>
              <a:t>10. 6. 2026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3887050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31" userDrawn="1">
          <p15:clr>
            <a:srgbClr val="9FCC3B"/>
          </p15:clr>
        </p15:guide>
        <p15:guide id="2" orient="horz" pos="404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 a shrnut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6048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A39C14E6-7CAD-5995-FE58-D120A82F1C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13216B9F-173D-3444-FA5C-D2CC92F697DA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1619250" y="2160588"/>
            <a:ext cx="8964613" cy="3959225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19B747F-787F-25BA-23D1-0E4A6D2FABF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2549562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věr a poděkov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4">
            <a:extLst>
              <a:ext uri="{FF2B5EF4-FFF2-40B4-BE49-F238E27FC236}">
                <a16:creationId xmlns:a16="http://schemas.microsoft.com/office/drawing/2014/main" id="{C7FE1D87-8604-EDDA-479C-DD25A4519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5" name="Podnadpis 2">
            <a:extLst>
              <a:ext uri="{FF2B5EF4-FFF2-40B4-BE49-F238E27FC236}">
                <a16:creationId xmlns:a16="http://schemas.microsoft.com/office/drawing/2014/main" id="{8BA64B1C-F89E-C9AD-B9BC-F79E6261E7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25934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5" userDrawn="1">
          <p15:clr>
            <a:srgbClr val="9FCC3B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D8BC2-F3CC-4946-ACF0-6DD131AD4BC7}" type="datetimeFigureOut">
              <a:rPr lang="cs-CZ" smtClean="0"/>
              <a:t>12.06.2026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3D77-2C75-4150-AAF9-AFC03D5AA5D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91493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348E601-3A68-BEB0-2F6A-B7D30C11C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10. 6. 2026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3505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delším text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2761200"/>
            <a:ext cx="63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0" y="4888800"/>
            <a:ext cx="63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CD2CC73D-76C0-1917-DEDC-C9EFC4A597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0" y="6300000"/>
            <a:ext cx="2700000" cy="365125"/>
          </a:xfrm>
        </p:spPr>
        <p:txBody>
          <a:bodyPr/>
          <a:lstStyle/>
          <a:p>
            <a:r>
              <a:rPr lang="cs-CZ" smtClean="0"/>
              <a:t>10. 6. 2026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127972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pos="431" userDrawn="1">
          <p15:clr>
            <a:srgbClr val="9FCC3B"/>
          </p15:clr>
        </p15:guide>
        <p15:guide id="2" orient="horz" pos="404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fotk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2" name="Zástupný symbol obrázku 5">
            <a:extLst>
              <a:ext uri="{FF2B5EF4-FFF2-40B4-BE49-F238E27FC236}">
                <a16:creationId xmlns:a16="http://schemas.microsoft.com/office/drawing/2014/main" id="{CE0F9676-5C40-033F-474E-7E508A59CA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1" y="0"/>
            <a:ext cx="5905499" cy="6858000"/>
          </a:xfr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F5FE756-8644-D8B8-4022-091220509D0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84000" y="6300000"/>
            <a:ext cx="2700000" cy="365125"/>
          </a:xfrm>
        </p:spPr>
        <p:txBody>
          <a:bodyPr/>
          <a:lstStyle/>
          <a:p>
            <a:r>
              <a:rPr lang="cs-CZ" smtClean="0"/>
              <a:t>10. 6. 2026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1913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365502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999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61E6238-91D7-F301-8E55-3A3882F42349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408000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770029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velké písm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B7A5E06-BCD6-3357-ACF2-95D5AE140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obsah 6">
            <a:extLst>
              <a:ext uri="{FF2B5EF4-FFF2-40B4-BE49-F238E27FC236}">
                <a16:creationId xmlns:a16="http://schemas.microsoft.com/office/drawing/2014/main" id="{EE7BA1AA-D543-683C-6B9D-B21C908CD7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619250" y="2278063"/>
            <a:ext cx="8964613" cy="3959225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C4B0A8A-B9A5-99F8-390C-83BC4F59D37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B9E4B5D2-57D2-14C0-0940-03F0BF7449B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25979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malé písm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B7A5E06-BCD6-3357-ACF2-95D5AE140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5793146E-D387-C54F-59C0-FDE8D36DC3D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619250" y="2278063"/>
            <a:ext cx="8964613" cy="3959225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3C97833-0A43-B588-8F3A-56E294A263D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64DD3D7-A6DB-6455-5869-D994C158120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69805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fotk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>
            <a:extLst>
              <a:ext uri="{FF2B5EF4-FFF2-40B4-BE49-F238E27FC236}">
                <a16:creationId xmlns:a16="http://schemas.microsoft.com/office/drawing/2014/main" id="{8070EA4A-40B1-DA62-574C-9DCACDCD5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4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6" name="Zástupný symbol obrázku 5">
            <a:extLst>
              <a:ext uri="{FF2B5EF4-FFF2-40B4-BE49-F238E27FC236}">
                <a16:creationId xmlns:a16="http://schemas.microsoft.com/office/drawing/2014/main" id="{9F0403E7-BC0D-3F6B-6A17-DC5CF67E19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1" y="0"/>
            <a:ext cx="5905499" cy="68580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8B01576-526C-976B-40A0-8AE039F8B1D7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84000" y="6300000"/>
            <a:ext cx="2700000" cy="365125"/>
          </a:xfrm>
        </p:spPr>
        <p:txBody>
          <a:bodyPr/>
          <a:lstStyle/>
          <a:p>
            <a:r>
              <a:rPr lang="cs-CZ" sz="1000" smtClean="0"/>
              <a:t>10. 6. 2026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2405015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nímek s nadpis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8F01772-61CF-46B0-EE02-95A0FE3EA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8400"/>
            <a:ext cx="9900000" cy="20736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D4D042D-A96D-780B-380D-90B6A4963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057920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B2972142-5947-7CE2-87C4-76273AB9A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C4D8B83D-4F13-73F1-A6FB-F2D3FDE26A4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4000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2" name="Zástupný obsah 10">
            <a:extLst>
              <a:ext uri="{FF2B5EF4-FFF2-40B4-BE49-F238E27FC236}">
                <a16:creationId xmlns:a16="http://schemas.microsoft.com/office/drawing/2014/main" id="{66312AE8-F8DA-9BE0-CDEA-EBB8AC1D28A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220799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E0028AA-8191-8AC0-CA9B-E9E97C481F6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C4A29AD-99A7-0114-9205-C9A17DF2295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074745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3600" cy="594000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9AB1A28-726C-70D7-6F65-D304F6CA8E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470DB23-02F9-7A0D-0BE3-B7B3966762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4622E57-4DBB-EC34-C3CF-564E6511DEF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991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DB9075DF-D594-9AF7-F5CE-1A9B3B43E33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1143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3" name="Zástupný symbol pro zápatí 12">
            <a:extLst>
              <a:ext uri="{FF2B5EF4-FFF2-40B4-BE49-F238E27FC236}">
                <a16:creationId xmlns:a16="http://schemas.microsoft.com/office/drawing/2014/main" id="{1A8F4358-2A52-2A18-7EDD-D3ECE711529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4" name="Zástupný symbol pro číslo snímku 13">
            <a:extLst>
              <a:ext uri="{FF2B5EF4-FFF2-40B4-BE49-F238E27FC236}">
                <a16:creationId xmlns:a16="http://schemas.microsoft.com/office/drawing/2014/main" id="{20237B32-11C6-7270-3AEA-E7E23F49ED8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56703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obsah 5">
            <a:extLst>
              <a:ext uri="{FF2B5EF4-FFF2-40B4-BE49-F238E27FC236}">
                <a16:creationId xmlns:a16="http://schemas.microsoft.com/office/drawing/2014/main" id="{7A34AA89-518C-D6AC-CDB3-0DE9D45730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F5C06968-058F-D011-06D6-01032E89CEF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3992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5" name="Zástupný obsah 5">
            <a:extLst>
              <a:ext uri="{FF2B5EF4-FFF2-40B4-BE49-F238E27FC236}">
                <a16:creationId xmlns:a16="http://schemas.microsoft.com/office/drawing/2014/main" id="{98355326-2F70-4A4F-590D-CC40624BFE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114399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2" name="Zástupný symbol pro zápatí 11">
            <a:extLst>
              <a:ext uri="{FF2B5EF4-FFF2-40B4-BE49-F238E27FC236}">
                <a16:creationId xmlns:a16="http://schemas.microsoft.com/office/drawing/2014/main" id="{D557F747-0911-C7A1-CF9E-8B93A0D34E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3" name="Zástupný symbol pro číslo snímku 12">
            <a:extLst>
              <a:ext uri="{FF2B5EF4-FFF2-40B4-BE49-F238E27FC236}">
                <a16:creationId xmlns:a16="http://schemas.microsoft.com/office/drawing/2014/main" id="{9EE5B781-3009-59D3-CA15-ABA5CF8E6A1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44571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 a šip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obsah 5">
            <a:extLst>
              <a:ext uri="{FF2B5EF4-FFF2-40B4-BE49-F238E27FC236}">
                <a16:creationId xmlns:a16="http://schemas.microsoft.com/office/drawing/2014/main" id="{54483967-348E-1705-D735-D2E72F6E9E5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pic>
        <p:nvPicPr>
          <p:cNvPr id="5" name="Obrázek 5">
            <a:extLst>
              <a:ext uri="{FF2B5EF4-FFF2-40B4-BE49-F238E27FC236}">
                <a16:creationId xmlns:a16="http://schemas.microsoft.com/office/drawing/2014/main" id="{A2AE4F48-9024-7B16-C32E-04A66F4846E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/>
        </p:blipFill>
        <p:spPr>
          <a:xfrm>
            <a:off x="3984507" y="3901221"/>
            <a:ext cx="359027" cy="301120"/>
          </a:xfrm>
          <a:prstGeom prst="rect">
            <a:avLst/>
          </a:prstGeom>
          <a:noFill/>
        </p:spPr>
      </p:pic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5AA7E03-01D9-B07D-DAC8-A0D961BD4E2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5378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pic>
        <p:nvPicPr>
          <p:cNvPr id="6" name="Obrázek 11">
            <a:extLst>
              <a:ext uri="{FF2B5EF4-FFF2-40B4-BE49-F238E27FC236}">
                <a16:creationId xmlns:a16="http://schemas.microsoft.com/office/drawing/2014/main" id="{336C0724-BE0D-E299-335E-715E7086B3E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/>
        </p:blipFill>
        <p:spPr>
          <a:xfrm>
            <a:off x="7838866" y="3901221"/>
            <a:ext cx="359027" cy="301120"/>
          </a:xfrm>
          <a:prstGeom prst="rect">
            <a:avLst/>
          </a:prstGeom>
        </p:spPr>
      </p:pic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8D130518-2DFE-65CD-F1E0-481FB08053D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3916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4" name="Zástupný symbol pro zápatí 13">
            <a:extLst>
              <a:ext uri="{FF2B5EF4-FFF2-40B4-BE49-F238E27FC236}">
                <a16:creationId xmlns:a16="http://schemas.microsoft.com/office/drawing/2014/main" id="{E00ACC74-32A2-A747-1A05-231D26293D9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5" name="Zástupný symbol pro číslo snímku 14">
            <a:extLst>
              <a:ext uri="{FF2B5EF4-FFF2-40B4-BE49-F238E27FC236}">
                <a16:creationId xmlns:a16="http://schemas.microsoft.com/office/drawing/2014/main" id="{A852988D-31C5-8379-B8D8-ECF77EE260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91217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24516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FD20CD3-E50C-13A7-2C60-49AE1CDC314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0" name="Zástupný obsah 5">
            <a:extLst>
              <a:ext uri="{FF2B5EF4-FFF2-40B4-BE49-F238E27FC236}">
                <a16:creationId xmlns:a16="http://schemas.microsoft.com/office/drawing/2014/main" id="{51267E13-017A-FA42-3696-A709BF366FE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B6371CD7-324B-BD83-72D0-5C8ADD9E45E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2" name="Zástupný obsah 5">
            <a:extLst>
              <a:ext uri="{FF2B5EF4-FFF2-40B4-BE49-F238E27FC236}">
                <a16:creationId xmlns:a16="http://schemas.microsoft.com/office/drawing/2014/main" id="{4E59EBA1-93E0-800C-CBBA-EBB35E471C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9" name="Zástupný symbol pro zápatí 18">
            <a:extLst>
              <a:ext uri="{FF2B5EF4-FFF2-40B4-BE49-F238E27FC236}">
                <a16:creationId xmlns:a16="http://schemas.microsoft.com/office/drawing/2014/main" id="{25660FB1-C0FB-7408-4741-35CAAC28464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20" name="Zástupný symbol pro číslo snímku 19">
            <a:extLst>
              <a:ext uri="{FF2B5EF4-FFF2-40B4-BE49-F238E27FC236}">
                <a16:creationId xmlns:a16="http://schemas.microsoft.com/office/drawing/2014/main" id="{8ADE0588-CC18-5472-FFB5-C09CB51DEB01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94898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 a po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1942842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72A12D07-1105-1BE9-FBE1-794E698D25C6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6" name="Zástupný obsah 5">
            <a:extLst>
              <a:ext uri="{FF2B5EF4-FFF2-40B4-BE49-F238E27FC236}">
                <a16:creationId xmlns:a16="http://schemas.microsoft.com/office/drawing/2014/main" id="{1A52B263-6FBA-DC44-269B-7B3D5987817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8" name="Zástupný obsah 5">
            <a:extLst>
              <a:ext uri="{FF2B5EF4-FFF2-40B4-BE49-F238E27FC236}">
                <a16:creationId xmlns:a16="http://schemas.microsoft.com/office/drawing/2014/main" id="{41877094-42C3-189E-49F1-6E9D14E111C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9" name="Zástupný obsah 5">
            <a:extLst>
              <a:ext uri="{FF2B5EF4-FFF2-40B4-BE49-F238E27FC236}">
                <a16:creationId xmlns:a16="http://schemas.microsoft.com/office/drawing/2014/main" id="{0AB5FF7F-4FAE-A457-3B4A-944E9DAB440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D014088-7207-682F-7377-6A6C7697C161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3CAF6A0-5C21-17A5-818B-3F227687A3B6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932121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6" name="Zástupný text 8">
            <a:extLst>
              <a:ext uri="{FF2B5EF4-FFF2-40B4-BE49-F238E27FC236}">
                <a16:creationId xmlns:a16="http://schemas.microsoft.com/office/drawing/2014/main" id="{71377C2C-DCAC-271D-133C-E1078A5726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AC8619C-2FDE-A746-00E6-B146E6BFF6B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objekt grafu 7">
            <a:extLst>
              <a:ext uri="{FF2B5EF4-FFF2-40B4-BE49-F238E27FC236}">
                <a16:creationId xmlns:a16="http://schemas.microsoft.com/office/drawing/2014/main" id="{7C54CE2A-0CB4-8467-2966-0F4B4D0EA706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754880" y="2278067"/>
            <a:ext cx="6743520" cy="39600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BE034E63-8687-A056-6A94-04D1AB3BB81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BC3879F2-9DD8-31A5-BC34-B044B97C5A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8991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obsah 3">
            <a:extLst>
              <a:ext uri="{FF2B5EF4-FFF2-40B4-BE49-F238E27FC236}">
                <a16:creationId xmlns:a16="http://schemas.microsoft.com/office/drawing/2014/main" id="{4E3AB5FD-ECA8-C757-228F-447400E6833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9" name="Zástupný symbol pro tabulku 8">
            <a:extLst>
              <a:ext uri="{FF2B5EF4-FFF2-40B4-BE49-F238E27FC236}">
                <a16:creationId xmlns:a16="http://schemas.microsoft.com/office/drawing/2014/main" id="{38C15361-4216-1F02-862E-96F0428B738D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4406398" y="2278067"/>
            <a:ext cx="7092000" cy="3960000"/>
          </a:xfrm>
        </p:spPr>
        <p:txBody>
          <a:bodyPr/>
          <a:lstStyle/>
          <a:p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8B7AC32-9EA0-3F39-4CE1-5C81EC68B18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7925BAD9-B59E-8DB0-F668-E12B03DB65A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10583999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01262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318003C6-E156-BF1F-3F13-2BFD4D14E46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obrázku 5">
            <a:extLst>
              <a:ext uri="{FF2B5EF4-FFF2-40B4-BE49-F238E27FC236}">
                <a16:creationId xmlns:a16="http://schemas.microsoft.com/office/drawing/2014/main" id="{14ECE8FE-3582-DBBF-450F-BF8BF0FA15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06400" y="2278068"/>
            <a:ext cx="7092000" cy="39600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9" name="Zástupný symbol pro zápatí 8">
            <a:extLst>
              <a:ext uri="{FF2B5EF4-FFF2-40B4-BE49-F238E27FC236}">
                <a16:creationId xmlns:a16="http://schemas.microsoft.com/office/drawing/2014/main" id="{1A7E3A63-E375-563C-1253-37A483B9F83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D75B6C91-DC7E-7FC4-7F0A-DB8B490FC14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6048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753310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667C7B17-090C-509F-D2AA-8598599862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A974DD3-9918-067D-8ED9-A15EDE1479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831D91E-C93D-CC40-38DF-52284B38809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7538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0518053-8D45-A9F0-743C-F6DAB4AC0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4E6BDC3-7F50-1AEF-4E02-F3D11DA5B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878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>
            <a:extLst>
              <a:ext uri="{FF2B5EF4-FFF2-40B4-BE49-F238E27FC236}">
                <a16:creationId xmlns:a16="http://schemas.microsoft.com/office/drawing/2014/main" id="{85732B59-8AE8-4E64-8089-D2E9FACB5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2" name="Zástupný text 8">
            <a:extLst>
              <a:ext uri="{FF2B5EF4-FFF2-40B4-BE49-F238E27FC236}">
                <a16:creationId xmlns:a16="http://schemas.microsoft.com/office/drawing/2014/main" id="{ABB04F9A-100D-E7AB-1468-0D52D49003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B130425A-FE22-3E23-10DD-13473CB55E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4000" y="2169350"/>
            <a:ext cx="5328000" cy="558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3" name="Zástupný obsah 12">
            <a:extLst>
              <a:ext uri="{FF2B5EF4-FFF2-40B4-BE49-F238E27FC236}">
                <a16:creationId xmlns:a16="http://schemas.microsoft.com/office/drawing/2014/main" id="{8B62D44B-BBED-36DD-2981-17D602E41B04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84000" y="2966518"/>
            <a:ext cx="5328000" cy="31536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4" name="Zástupný text 10">
            <a:extLst>
              <a:ext uri="{FF2B5EF4-FFF2-40B4-BE49-F238E27FC236}">
                <a16:creationId xmlns:a16="http://schemas.microsoft.com/office/drawing/2014/main" id="{6F4B374D-9B4B-6F02-A8C5-9C5C2EB9381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70400" y="2169350"/>
            <a:ext cx="5328000" cy="558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5" name="Zástupný obsah 12">
            <a:extLst>
              <a:ext uri="{FF2B5EF4-FFF2-40B4-BE49-F238E27FC236}">
                <a16:creationId xmlns:a16="http://schemas.microsoft.com/office/drawing/2014/main" id="{57EC11A9-174A-FB14-7484-BB53998C896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170400" y="2966518"/>
            <a:ext cx="5328000" cy="31536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A026EA3-65B9-CA84-35F4-082B64EF388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57EC179-A91C-6820-D136-40F078D1FAB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98513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 a shrnut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1070756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53BFFB0-78BD-4B9B-05A2-A29940738D8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619250" y="2160588"/>
            <a:ext cx="8964613" cy="3959225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EA5B4A3-CE6C-D146-238E-776842DE10B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23686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věr a poděkován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</p:spTree>
    <p:extLst>
      <p:ext uri="{BB962C8B-B14F-4D97-AF65-F5344CB8AC3E}">
        <p14:creationId xmlns:p14="http://schemas.microsoft.com/office/powerpoint/2010/main" val="1269851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999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61E6238-91D7-F301-8E55-3A3882F42349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408000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71361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velké pís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76B5B2F9-9B38-E06E-F6ED-5FBCCF60C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B3B8F72-81EF-7424-29F6-9D2F8F0994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2542EAAF-B3F6-CAE0-6484-DFD0272FAB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92DDB9F2-4790-E840-CAF2-1691CC1CAD5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6200190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malé pís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D03D6556-637F-4A8E-646E-74DDCEC0C1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9F83DFA-BC41-5DD9-FAAD-A5C442FE20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0BE8914-56C4-91C5-E53C-FAA470F6FC5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12BBF46-FD9B-F358-D298-A9F09D3321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0705504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nímek s nadpise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2768486"/>
            <a:ext cx="9900000" cy="1916866"/>
          </a:xfrm>
        </p:spPr>
        <p:txBody>
          <a:bodyPr anchor="t"/>
          <a:lstStyle>
            <a:lvl1pPr>
              <a:lnSpc>
                <a:spcPct val="100000"/>
              </a:lnSpc>
              <a:defRPr sz="3700">
                <a:solidFill>
                  <a:schemeClr val="bg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DE0CB16-C6A2-E5A0-D41F-4043BDFE2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0103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B2972142-5947-7CE2-87C4-76273AB9A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C4D8B83D-4F13-73F1-A6FB-F2D3FDE26A4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4000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2" name="Zástupný obsah 10">
            <a:extLst>
              <a:ext uri="{FF2B5EF4-FFF2-40B4-BE49-F238E27FC236}">
                <a16:creationId xmlns:a16="http://schemas.microsoft.com/office/drawing/2014/main" id="{66312AE8-F8DA-9BE0-CDEA-EBB8AC1D28A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220799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E0028AA-8191-8AC0-CA9B-E9E97C481F6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C4A29AD-99A7-0114-9205-C9A17DF2295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223235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20000" y="2160000"/>
            <a:ext cx="8964000" cy="4078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310E844-7027-4742-5478-59C3914FD3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3600" y="6300000"/>
            <a:ext cx="468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l"/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DA071ED-7901-3491-A09C-3FA8AA7B06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00001" y="6300000"/>
            <a:ext cx="270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cs-CZ" sz="1000" smtClean="0"/>
              <a:t>10. 6. 2026</a:t>
            </a:r>
            <a:endParaRPr lang="cs-CZ" sz="10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584000" y="6300000"/>
            <a:ext cx="914399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8DCAA09-8CEB-1A4A-3D77-876A1706EC0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1037600" y="0"/>
            <a:ext cx="453600" cy="100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72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726" r:id="rId3"/>
    <p:sldLayoutId id="2147483722" r:id="rId4"/>
    <p:sldLayoutId id="2147483763" r:id="rId5"/>
    <p:sldLayoutId id="2147483678" r:id="rId6"/>
    <p:sldLayoutId id="2147483679" r:id="rId7"/>
    <p:sldLayoutId id="2147483651" r:id="rId8"/>
    <p:sldLayoutId id="2147483682" r:id="rId9"/>
    <p:sldLayoutId id="2147483683" r:id="rId10"/>
    <p:sldLayoutId id="2147483684" r:id="rId11"/>
    <p:sldLayoutId id="2147483755" r:id="rId12"/>
    <p:sldLayoutId id="2147483756" r:id="rId13"/>
    <p:sldLayoutId id="2147483688" r:id="rId14"/>
    <p:sldLayoutId id="2147483690" r:id="rId15"/>
    <p:sldLayoutId id="2147483724" r:id="rId16"/>
    <p:sldLayoutId id="2147483751" r:id="rId17"/>
    <p:sldLayoutId id="2147483654" r:id="rId18"/>
    <p:sldLayoutId id="2147483655" r:id="rId19"/>
    <p:sldLayoutId id="2147483719" r:id="rId20"/>
    <p:sldLayoutId id="2147483723" r:id="rId21"/>
    <p:sldLayoutId id="2147483775" r:id="rId2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b="1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1000"/>
        </a:spcBef>
        <a:spcAft>
          <a:spcPts val="1000"/>
        </a:spcAft>
        <a:buFont typeface="Wingdings" pitchFamily="2" charset="2"/>
        <a:buChar char="§"/>
        <a:defRPr sz="20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504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20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720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500" b="0" i="0" kern="1200">
          <a:solidFill>
            <a:schemeClr val="accent3"/>
          </a:solidFill>
          <a:latin typeface="+mn-lt"/>
          <a:ea typeface="+mn-ea"/>
          <a:cs typeface="Arial" panose="020B0604020202020204" pitchFamily="34" charset="0"/>
        </a:defRPr>
      </a:lvl3pPr>
      <a:lvl4pPr marL="93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500" b="0" i="0" kern="1200">
          <a:solidFill>
            <a:schemeClr val="accent5"/>
          </a:solidFill>
          <a:latin typeface="+mn-lt"/>
          <a:ea typeface="+mn-ea"/>
          <a:cs typeface="Arial" panose="020B0604020202020204" pitchFamily="34" charset="0"/>
        </a:defRPr>
      </a:lvl4pPr>
      <a:lvl5pPr marL="1152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2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20000" y="2160000"/>
            <a:ext cx="8964000" cy="40780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4D28182C-6C25-39E3-D770-BE3404840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3600" y="6300000"/>
            <a:ext cx="4680000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algn="l"/>
            <a:endParaRPr lang="cs-CZ" dirty="0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068C4D7-DFC0-6EDB-70FE-6EC186A203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00001" y="6300000"/>
            <a:ext cx="2700000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10. 6. 2026</a:t>
            </a:r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F255C820-CC56-37E2-AA41-F46591D20D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3999" y="6300000"/>
            <a:ext cx="914399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E1CE68C9-12C3-D4CF-DF74-48B3E18259EF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1037600" y="0"/>
            <a:ext cx="453600" cy="100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1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60" r:id="rId2"/>
    <p:sldLayoutId id="2147483761" r:id="rId3"/>
    <p:sldLayoutId id="2147483764" r:id="rId4"/>
    <p:sldLayoutId id="2147483765" r:id="rId5"/>
    <p:sldLayoutId id="2147483759" r:id="rId6"/>
    <p:sldLayoutId id="2147483734" r:id="rId7"/>
    <p:sldLayoutId id="2147483754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46" r:id="rId18"/>
    <p:sldLayoutId id="2147483747" r:id="rId19"/>
    <p:sldLayoutId id="2147483748" r:id="rId20"/>
    <p:sldLayoutId id="2147483749" r:id="rId21"/>
    <p:sldLayoutId id="2147483762" r:id="rId2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b="1" kern="120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1000"/>
        </a:spcBef>
        <a:spcAft>
          <a:spcPts val="1000"/>
        </a:spcAft>
        <a:buClrTx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504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720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500" kern="1200">
          <a:solidFill>
            <a:schemeClr val="accent2"/>
          </a:solidFill>
          <a:latin typeface="+mn-lt"/>
          <a:ea typeface="+mn-ea"/>
          <a:cs typeface="Arial" panose="020B0604020202020204" pitchFamily="34" charset="0"/>
        </a:defRPr>
      </a:lvl3pPr>
      <a:lvl4pPr marL="93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50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4pPr>
      <a:lvl5pPr marL="1152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hyperlink" Target="https://wall.sli.do/event/2q7dzF9QKCWAE5QHSiaKx3?section=98b9a84a-6f8c-4dfd-a393-ad99a33b9a8a&amp;integration=shared-present-mode&amp;utm_source=slidoadmin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vdp.cuzk.gov.cz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nahlizenidokn.cuzk.gov.cz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2FEACA-1020-20A3-E183-1CEB85D8D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/>
          <a:p>
            <a:r>
              <a:rPr lang="cs-CZ" dirty="0"/>
              <a:t>RÚIAN</a:t>
            </a:r>
            <a:br>
              <a:rPr lang="cs-CZ" dirty="0"/>
            </a:br>
            <a:r>
              <a:rPr lang="cs-CZ" dirty="0" smtClean="0"/>
              <a:t>Nejčastější dotazy</a:t>
            </a:r>
            <a:endParaRPr lang="cs-CZ" noProof="0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5F2B8E6-3E8B-6703-D17B-D3F0D3B656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/>
          <a:lstStyle/>
          <a:p>
            <a:r>
              <a:rPr lang="cs-CZ" noProof="0" dirty="0" smtClean="0"/>
              <a:t>Jiří JINDŘICH</a:t>
            </a:r>
            <a:endParaRPr lang="cs-CZ" noProof="0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50E6CAC-5F4E-D3DE-615A-51ABB918A5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00001" y="6300000"/>
            <a:ext cx="2700000" cy="365125"/>
          </a:xfrm>
        </p:spPr>
        <p:txBody>
          <a:bodyPr/>
          <a:lstStyle/>
          <a:p>
            <a:r>
              <a:rPr lang="cs-CZ" smtClean="0"/>
              <a:t>10. 6. 2026</a:t>
            </a:r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A9E11F6-22EC-B5DE-6EF9-59C947617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" y="-60146"/>
            <a:ext cx="6127202" cy="298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25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4. Zrušený stavební objekt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54673"/>
          </a:xfrm>
        </p:spPr>
        <p:txBody>
          <a:bodyPr/>
          <a:lstStyle/>
          <a:p>
            <a:pPr lvl="0"/>
            <a:r>
              <a:rPr lang="cs-CZ" dirty="0"/>
              <a:t>Jak zjistím, že číslo domovní (stavební objekt) bylo vedeno v RÚIAN a kdy byl zrušen?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10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998482"/>
            <a:ext cx="98190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146" y="1901862"/>
            <a:ext cx="8342279" cy="4956138"/>
          </a:xfrm>
          <a:prstGeom prst="rect">
            <a:avLst/>
          </a:prstGeom>
        </p:spPr>
      </p:pic>
      <p:sp>
        <p:nvSpPr>
          <p:cNvPr id="12" name="Obdélník 11"/>
          <p:cNvSpPr/>
          <p:nvPr/>
        </p:nvSpPr>
        <p:spPr>
          <a:xfrm>
            <a:off x="3048804" y="3091992"/>
            <a:ext cx="1193258" cy="253164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3048804" y="3409575"/>
            <a:ext cx="1193258" cy="353291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5859120" y="3359083"/>
            <a:ext cx="1239264" cy="411639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8324836" y="5033914"/>
            <a:ext cx="630627" cy="27337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70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4. Zrušený stavební objekt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54673"/>
          </a:xfrm>
        </p:spPr>
        <p:txBody>
          <a:bodyPr/>
          <a:lstStyle/>
          <a:p>
            <a:pPr lvl="0"/>
            <a:r>
              <a:rPr lang="cs-CZ" dirty="0"/>
              <a:t>Jak zjistím, že číslo domovní (stavební objekt) bylo vedeno v RÚIAN a kdy byl zrušen?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11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998482"/>
            <a:ext cx="98190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949" y="2636509"/>
            <a:ext cx="8545118" cy="2829320"/>
          </a:xfrm>
          <a:prstGeom prst="rect">
            <a:avLst/>
          </a:prstGeom>
        </p:spPr>
      </p:pic>
      <p:sp>
        <p:nvSpPr>
          <p:cNvPr id="14" name="Obdélník 13"/>
          <p:cNvSpPr/>
          <p:nvPr/>
        </p:nvSpPr>
        <p:spPr>
          <a:xfrm>
            <a:off x="8116714" y="4354189"/>
            <a:ext cx="867030" cy="378068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1444108" y="4354189"/>
            <a:ext cx="867030" cy="378068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86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5. Opakované přidělení čp/</a:t>
            </a:r>
            <a:r>
              <a:rPr lang="cs-CZ" dirty="0" err="1" smtClean="0"/>
              <a:t>če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54673"/>
          </a:xfrm>
        </p:spPr>
        <p:txBody>
          <a:bodyPr/>
          <a:lstStyle/>
          <a:p>
            <a:pPr lvl="0"/>
            <a:r>
              <a:rPr lang="cs-CZ" smtClean="0"/>
              <a:t>Mohu </a:t>
            </a:r>
            <a:r>
              <a:rPr lang="cs-CZ" dirty="0"/>
              <a:t>číslo domovní opakovaně přidělit SO? (např. novému SO na stejné parcele).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12</a:t>
            </a:fld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684000" y="2120283"/>
            <a:ext cx="104490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 smtClean="0"/>
              <a:t>§ 31 odst. 5 zákona o obcích</a:t>
            </a:r>
          </a:p>
          <a:p>
            <a:r>
              <a:rPr lang="cs-CZ" i="1" dirty="0" smtClean="0">
                <a:solidFill>
                  <a:schemeClr val="tx2"/>
                </a:solidFill>
              </a:rPr>
              <a:t>Obecní </a:t>
            </a:r>
            <a:r>
              <a:rPr lang="cs-CZ" i="1" dirty="0">
                <a:solidFill>
                  <a:schemeClr val="tx2"/>
                </a:solidFill>
              </a:rPr>
              <a:t>úřad rozhoduje o tom, jakým popisným, orientačním nebo evidenčním číslem bude budova označena. Každé popisné nebo evidenční číslo budovy musí být v rámci části obce jedinečné. </a:t>
            </a:r>
            <a:r>
              <a:rPr lang="cs-CZ" b="1" i="1" dirty="0">
                <a:solidFill>
                  <a:schemeClr val="accent2"/>
                </a:solidFill>
              </a:rPr>
              <a:t>Čísla popisná a evidenční, která byla přidělena, nelze užívat opakovaně, a to ani v případě přečíslování podle § 32 odst. 2.</a:t>
            </a:r>
            <a:r>
              <a:rPr lang="cs-CZ" i="1" dirty="0">
                <a:solidFill>
                  <a:schemeClr val="accent2"/>
                </a:solidFill>
              </a:rPr>
              <a:t> </a:t>
            </a:r>
            <a:r>
              <a:rPr lang="cs-CZ" i="1" dirty="0">
                <a:solidFill>
                  <a:schemeClr val="tx2"/>
                </a:solidFill>
              </a:rPr>
              <a:t>Číslo orientační se opakovaně přiděluje pouze v případě, že nová budova stojí na místě budovy zaniklé</a:t>
            </a:r>
            <a:r>
              <a:rPr lang="cs-CZ" i="1" dirty="0" smtClean="0">
                <a:solidFill>
                  <a:schemeClr val="tx2"/>
                </a:solidFill>
              </a:rPr>
              <a:t>.</a:t>
            </a:r>
          </a:p>
          <a:p>
            <a:endParaRPr lang="cs-CZ" sz="24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ISÚI však opakovanému zápisu bránit </a:t>
            </a:r>
            <a:r>
              <a:rPr lang="cs-CZ" sz="2400" dirty="0" smtClean="0"/>
              <a:t>nebude</a:t>
            </a:r>
          </a:p>
          <a:p>
            <a:endParaRPr lang="cs-CZ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Pokud bylo v minulosti čp/</a:t>
            </a:r>
            <a:r>
              <a:rPr lang="cs-CZ" sz="2400" dirty="0" err="1"/>
              <a:t>če</a:t>
            </a:r>
            <a:r>
              <a:rPr lang="cs-CZ" sz="2400" dirty="0"/>
              <a:t> už přiděleno, tedy v RÚIAN zapsáno, zobrazí se varování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2143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6. Duplicitní stavební objekt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10"/>
            <a:ext cx="9900000" cy="453016"/>
          </a:xfrm>
        </p:spPr>
        <p:txBody>
          <a:bodyPr/>
          <a:lstStyle/>
          <a:p>
            <a:pPr lvl="0"/>
            <a:r>
              <a:rPr lang="cs-CZ" dirty="0"/>
              <a:t>Jak zjistím (jak si ověřím), že na stavební parcele je vedeno několik SO (duplicita SO)?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13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998482"/>
            <a:ext cx="98190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684000" y="2120283"/>
            <a:ext cx="10449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b="1" dirty="0" smtClean="0"/>
              <a:t>Var A (vyhledáním SO ve VDP):</a:t>
            </a:r>
            <a:endParaRPr lang="cs-CZ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6559" y="2603177"/>
            <a:ext cx="7575978" cy="4280635"/>
          </a:xfrm>
          <a:prstGeom prst="rect">
            <a:avLst/>
          </a:prstGeom>
        </p:spPr>
      </p:pic>
      <p:sp>
        <p:nvSpPr>
          <p:cNvPr id="11" name="Obdélník 10"/>
          <p:cNvSpPr/>
          <p:nvPr/>
        </p:nvSpPr>
        <p:spPr>
          <a:xfrm>
            <a:off x="1838462" y="4042296"/>
            <a:ext cx="1790857" cy="43543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3629318" y="4042295"/>
            <a:ext cx="2026763" cy="43543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7088957" y="3585095"/>
            <a:ext cx="3495043" cy="9144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cs-CZ" sz="2000" dirty="0" smtClean="0">
                <a:solidFill>
                  <a:schemeClr val="tx1"/>
                </a:solidFill>
              </a:rPr>
              <a:t>Nevhodné pro situace, pokud SO nemá parcelu</a:t>
            </a:r>
          </a:p>
        </p:txBody>
      </p:sp>
    </p:spTree>
    <p:extLst>
      <p:ext uri="{BB962C8B-B14F-4D97-AF65-F5344CB8AC3E}">
        <p14:creationId xmlns:p14="http://schemas.microsoft.com/office/powerpoint/2010/main" val="209689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6. Duplicitní stavební objekt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10"/>
            <a:ext cx="9900000" cy="453016"/>
          </a:xfrm>
        </p:spPr>
        <p:txBody>
          <a:bodyPr/>
          <a:lstStyle/>
          <a:p>
            <a:pPr lvl="0"/>
            <a:r>
              <a:rPr lang="cs-CZ" dirty="0"/>
              <a:t>Jak zjistím (jak si ověřím), že na stavební parcele je vedeno několik SO (duplicita SO)?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14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998482"/>
            <a:ext cx="98190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684000" y="2120283"/>
            <a:ext cx="10449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b="1" dirty="0" smtClean="0"/>
              <a:t>Var B (vyhledáním parcely v mapě):</a:t>
            </a:r>
            <a:endParaRPr lang="cs-CZ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761" y="2684729"/>
            <a:ext cx="8707065" cy="3629532"/>
          </a:xfrm>
          <a:prstGeom prst="rect">
            <a:avLst/>
          </a:prstGeom>
        </p:spPr>
      </p:pic>
      <p:sp>
        <p:nvSpPr>
          <p:cNvPr id="11" name="Obdélník 10"/>
          <p:cNvSpPr/>
          <p:nvPr/>
        </p:nvSpPr>
        <p:spPr>
          <a:xfrm>
            <a:off x="1747271" y="3362265"/>
            <a:ext cx="2134494" cy="52150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3881765" y="4110088"/>
            <a:ext cx="2026763" cy="52150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9785023" y="5471953"/>
            <a:ext cx="272870" cy="52150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6. Duplicitní stavební objekt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10"/>
            <a:ext cx="9900000" cy="453016"/>
          </a:xfrm>
        </p:spPr>
        <p:txBody>
          <a:bodyPr/>
          <a:lstStyle/>
          <a:p>
            <a:pPr lvl="0"/>
            <a:r>
              <a:rPr lang="cs-CZ" dirty="0"/>
              <a:t>Jak zjistím (jak si ověřím), že na stavební parcele je vedeno několik SO (duplicita SO)?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15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998482"/>
            <a:ext cx="98190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684000" y="2120283"/>
            <a:ext cx="104490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b="1" dirty="0" smtClean="0"/>
              <a:t>Var B (vyhledáním parcely v mapě):</a:t>
            </a:r>
            <a:endParaRPr lang="cs-CZ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761" y="2684729"/>
            <a:ext cx="8707065" cy="3629532"/>
          </a:xfrm>
          <a:prstGeom prst="rect">
            <a:avLst/>
          </a:prstGeom>
        </p:spPr>
      </p:pic>
      <p:sp>
        <p:nvSpPr>
          <p:cNvPr id="11" name="Obdélník 10"/>
          <p:cNvSpPr/>
          <p:nvPr/>
        </p:nvSpPr>
        <p:spPr>
          <a:xfrm>
            <a:off x="1747271" y="3362265"/>
            <a:ext cx="2134494" cy="52150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3881765" y="4110088"/>
            <a:ext cx="2026763" cy="52150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9785023" y="5471953"/>
            <a:ext cx="272870" cy="52150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204" y="0"/>
            <a:ext cx="8194891" cy="6869828"/>
          </a:xfrm>
          <a:prstGeom prst="rect">
            <a:avLst/>
          </a:prstGeom>
        </p:spPr>
      </p:pic>
      <p:sp>
        <p:nvSpPr>
          <p:cNvPr id="14" name="Obdélník 13"/>
          <p:cNvSpPr/>
          <p:nvPr/>
        </p:nvSpPr>
        <p:spPr>
          <a:xfrm>
            <a:off x="3157472" y="4857911"/>
            <a:ext cx="1216565" cy="45880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8031130" y="1146141"/>
            <a:ext cx="2026763" cy="27952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7088957" y="3585095"/>
            <a:ext cx="3495043" cy="9144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cs-CZ" sz="2000" dirty="0" smtClean="0">
                <a:solidFill>
                  <a:schemeClr val="tx1"/>
                </a:solidFill>
              </a:rPr>
              <a:t>Nevhodné pro situace, pokud SO má DB chybný</a:t>
            </a:r>
          </a:p>
        </p:txBody>
      </p:sp>
    </p:spTree>
    <p:extLst>
      <p:ext uri="{BB962C8B-B14F-4D97-AF65-F5344CB8AC3E}">
        <p14:creationId xmlns:p14="http://schemas.microsoft.com/office/powerpoint/2010/main" val="55606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7. Zrušení AM s pobytem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10"/>
            <a:ext cx="9900000" cy="754672"/>
          </a:xfrm>
        </p:spPr>
        <p:txBody>
          <a:bodyPr/>
          <a:lstStyle/>
          <a:p>
            <a:pPr lvl="0"/>
            <a:r>
              <a:rPr lang="cs-CZ" dirty="0"/>
              <a:t>Mohu zrušit AM, u kterého je registrován pobyt (obyvatelé, právnická osoba, provozovna) při zrušení SO? Jak si registraci ověřím?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16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998482"/>
            <a:ext cx="98190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684000" y="2120283"/>
            <a:ext cx="104490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/>
              <a:t>Pokud stavba v terénu skutečně neexistuje, není důvod aby byla evidována v RÚIAN, existence pobytu není v tomto směru podstatná a nemůže se jednat o důvod, proč </a:t>
            </a:r>
            <a:r>
              <a:rPr lang="cs-CZ" sz="2400" dirty="0" smtClean="0"/>
              <a:t>AM nevymazat.  </a:t>
            </a:r>
            <a:endParaRPr lang="cs-CZ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 smtClean="0">
                <a:solidFill>
                  <a:schemeClr val="accent2"/>
                </a:solidFill>
              </a:rPr>
              <a:t>Varování ISUI </a:t>
            </a:r>
            <a:r>
              <a:rPr lang="cs-CZ" sz="2400" dirty="0" smtClean="0"/>
              <a:t>typu „</a:t>
            </a:r>
            <a:r>
              <a:rPr lang="pt-BR" sz="2400" dirty="0"/>
              <a:t>Na rušené adrese je aktuálně registrováno 1 obyvatel, 0 </a:t>
            </a:r>
            <a:r>
              <a:rPr lang="pt-BR" sz="2400" dirty="0" smtClean="0"/>
              <a:t>právnických</a:t>
            </a:r>
            <a:r>
              <a:rPr lang="cs-CZ" sz="2400" dirty="0" smtClean="0"/>
              <a:t>“ je potřeba ignorovat.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 smtClean="0">
                <a:solidFill>
                  <a:schemeClr val="accent2"/>
                </a:solidFill>
              </a:rPr>
              <a:t>Ověřit existenci pobytů </a:t>
            </a:r>
            <a:r>
              <a:rPr lang="cs-CZ" sz="2400" dirty="0" smtClean="0"/>
              <a:t>lze i z Přehledu prvků – Vyhledání adresního místa – Detail adresního místa – Ověřit v registrech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18986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7. Zrušení AM s pobytem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10"/>
            <a:ext cx="9900000" cy="754672"/>
          </a:xfrm>
        </p:spPr>
        <p:txBody>
          <a:bodyPr/>
          <a:lstStyle/>
          <a:p>
            <a:pPr lvl="0"/>
            <a:r>
              <a:rPr lang="cs-CZ" dirty="0"/>
              <a:t>Mohu zrušit AM, u kterého je registrován pobyt (obyvatelé, právnická osoba, provozovna) při zrušení SO? Jak si registraci ověřím?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17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998482"/>
            <a:ext cx="98190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684000" y="2120283"/>
            <a:ext cx="104490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/>
              <a:t>Pokud stavba v terénu skutečně neexistuje, není důvod aby byla evidována v RÚIAN, existence pobytu není v tomto směru podstatná a nemůže se jednat o důvod, proč k výmazu nedošlo.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 smtClean="0">
                <a:solidFill>
                  <a:schemeClr val="accent2"/>
                </a:solidFill>
              </a:rPr>
              <a:t>Varování ISUI </a:t>
            </a:r>
            <a:r>
              <a:rPr lang="cs-CZ" sz="2400" dirty="0" smtClean="0"/>
              <a:t>typu „</a:t>
            </a:r>
            <a:r>
              <a:rPr lang="pt-BR" sz="2400" dirty="0"/>
              <a:t>Na rušené adrese je aktuálně registrováno 1 obyvatel, 0 </a:t>
            </a:r>
            <a:r>
              <a:rPr lang="pt-BR" sz="2400" dirty="0" smtClean="0"/>
              <a:t>právnických</a:t>
            </a:r>
            <a:r>
              <a:rPr lang="cs-CZ" sz="2400" dirty="0" smtClean="0"/>
              <a:t>“ je potřeba ignorovat.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 smtClean="0">
                <a:solidFill>
                  <a:schemeClr val="accent2"/>
                </a:solidFill>
              </a:rPr>
              <a:t>Ověřit existenci pobytů </a:t>
            </a:r>
            <a:r>
              <a:rPr lang="cs-CZ" sz="2400" dirty="0" smtClean="0"/>
              <a:t>lze i z Přehledu prvků – Vyhledání adresního místa – Detail adresního místa – Ověřit v registrech</a:t>
            </a:r>
            <a:endParaRPr lang="cs-CZ" sz="2400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784" y="1951811"/>
            <a:ext cx="9945488" cy="4867954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9078012" y="3450209"/>
            <a:ext cx="1505988" cy="394931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731" y="3998560"/>
            <a:ext cx="5287113" cy="1200318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89859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/>
              <a:t>8</a:t>
            </a:r>
            <a:r>
              <a:rPr lang="cs-CZ" dirty="0" smtClean="0"/>
              <a:t>. Pořadí zápisů ISÚI/ISKN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10"/>
            <a:ext cx="9900000" cy="754672"/>
          </a:xfrm>
        </p:spPr>
        <p:txBody>
          <a:bodyPr/>
          <a:lstStyle/>
          <a:p>
            <a:pPr lvl="0"/>
            <a:r>
              <a:rPr lang="cs-CZ" dirty="0"/>
              <a:t>Kdy může být nejdříve zapsán SO do katastru nemovitostí a následně na novou parcelu do ISÚI?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18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998482"/>
            <a:ext cx="98190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684000" y="2120283"/>
            <a:ext cx="104490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 smtClean="0"/>
              <a:t>Obecně platí, že stavbu lze do katastru nemovitostí zapsat dříve než do ISÚI pouze v případě, že jde o </a:t>
            </a:r>
            <a:r>
              <a:rPr lang="cs-CZ" sz="2400" dirty="0" smtClean="0">
                <a:solidFill>
                  <a:schemeClr val="accent2"/>
                </a:solidFill>
              </a:rPr>
              <a:t>nečíslovanou stavbu</a:t>
            </a:r>
            <a:r>
              <a:rPr lang="cs-CZ" sz="2400" dirty="0" smtClean="0"/>
              <a:t> a vlastník předloží katastrálnímu úřadu listiny ke způsobu využití stavebního objektu. </a:t>
            </a:r>
            <a:endParaRPr lang="cs-CZ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 smtClean="0"/>
          </a:p>
          <a:p>
            <a:r>
              <a:rPr lang="cs-CZ" sz="2400" dirty="0" smtClean="0">
                <a:solidFill>
                  <a:schemeClr val="accent2"/>
                </a:solidFill>
              </a:rPr>
              <a:t>§ 31a odst. 7 zákona o obcích</a:t>
            </a:r>
            <a:endParaRPr lang="cs-CZ" sz="2400" dirty="0" smtClean="0"/>
          </a:p>
          <a:p>
            <a:pPr lvl="0"/>
            <a:r>
              <a:rPr lang="cs-CZ" sz="2400" i="1" dirty="0" smtClean="0">
                <a:solidFill>
                  <a:schemeClr val="accent6"/>
                </a:solidFill>
              </a:rPr>
              <a:t>K </a:t>
            </a:r>
            <a:r>
              <a:rPr lang="cs-CZ" sz="2400" i="1" dirty="0">
                <a:solidFill>
                  <a:schemeClr val="accent6"/>
                </a:solidFill>
              </a:rPr>
              <a:t>očíslování, přečíslování nebo zrušení číslování budovy dochází zápisem do základního registru územní identifikace, adres a </a:t>
            </a:r>
            <a:r>
              <a:rPr lang="cs-CZ" sz="2400" i="1" dirty="0" smtClean="0">
                <a:solidFill>
                  <a:schemeClr val="accent6"/>
                </a:solidFill>
              </a:rPr>
              <a:t>nemovitostí.</a:t>
            </a:r>
            <a:endParaRPr lang="cs-CZ" sz="2400" i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27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747" y="1871330"/>
            <a:ext cx="7848307" cy="4535077"/>
          </a:xfrm>
          <a:prstGeom prst="rect">
            <a:avLst/>
          </a:prstGeom>
        </p:spPr>
      </p:pic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9. Zápis vedlejší stavby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10"/>
            <a:ext cx="9900000" cy="754672"/>
          </a:xfrm>
        </p:spPr>
        <p:txBody>
          <a:bodyPr/>
          <a:lstStyle/>
          <a:p>
            <a:pPr lvl="0"/>
            <a:r>
              <a:rPr lang="cs-CZ" dirty="0"/>
              <a:t>Jak zapíšu do </a:t>
            </a:r>
            <a:r>
              <a:rPr lang="cs-CZ" dirty="0" smtClean="0"/>
              <a:t>ISÚI </a:t>
            </a:r>
            <a:r>
              <a:rPr lang="cs-CZ" dirty="0"/>
              <a:t>stavbu podle GP, která je označena tečkou.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19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998482"/>
            <a:ext cx="98190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6539025" y="3460421"/>
            <a:ext cx="5447596" cy="707886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NEZAPISUJE SE </a:t>
            </a:r>
          </a:p>
        </p:txBody>
      </p:sp>
    </p:spTree>
    <p:extLst>
      <p:ext uri="{BB962C8B-B14F-4D97-AF65-F5344CB8AC3E}">
        <p14:creationId xmlns:p14="http://schemas.microsoft.com/office/powerpoint/2010/main" val="196472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1. Zápis přístavby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Jak zapíšu do ISÚI více pozemků u stavby, která je podle GP na </a:t>
            </a:r>
            <a:r>
              <a:rPr lang="cs-CZ" dirty="0" smtClean="0"/>
              <a:t>čtyřech </a:t>
            </a:r>
            <a:r>
              <a:rPr lang="cs-CZ" dirty="0"/>
              <a:t>pozemcích?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2</a:t>
            </a:fld>
            <a:endParaRPr lang="cs-CZ" dirty="0"/>
          </a:p>
        </p:txBody>
      </p:sp>
      <p:pic>
        <p:nvPicPr>
          <p:cNvPr id="1026" name="Obrázek 1" descr="image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75" y="1737870"/>
            <a:ext cx="502920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Obrázek 2" descr="image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758" y="1737870"/>
            <a:ext cx="6791325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361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10. </a:t>
            </a:r>
            <a:r>
              <a:rPr lang="cs-CZ" dirty="0"/>
              <a:t>Stavba ve zkušebním </a:t>
            </a:r>
            <a:r>
              <a:rPr lang="cs-CZ" dirty="0" smtClean="0"/>
              <a:t>provozu/předčasném užívání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756557"/>
            <a:ext cx="9900000" cy="754672"/>
          </a:xfrm>
        </p:spPr>
        <p:txBody>
          <a:bodyPr/>
          <a:lstStyle/>
          <a:p>
            <a:pPr lvl="0"/>
            <a:r>
              <a:rPr lang="cs-CZ" dirty="0" smtClean="0"/>
              <a:t>Zapisuje se do RÚIAN stavba v předčasném užívání nebo ve zkušebním provozu ?</a:t>
            </a: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20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998482"/>
            <a:ext cx="98190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684000" y="2381014"/>
            <a:ext cx="104490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/>
              <a:t>Podle § 29 odst. 1 písm. l) zákona č. 111/2009 Sb. se jako stavební objekt do RÚIAN zapisuje </a:t>
            </a:r>
            <a:r>
              <a:rPr lang="cs-CZ" sz="2400" dirty="0">
                <a:solidFill>
                  <a:schemeClr val="accent3"/>
                </a:solidFill>
              </a:rPr>
              <a:t>dokončená budova </a:t>
            </a:r>
            <a:r>
              <a:rPr lang="cs-CZ" sz="2400" dirty="0"/>
              <a:t>zapisovaná do katastru nemovitostí, … nebo </a:t>
            </a:r>
            <a:r>
              <a:rPr lang="cs-CZ" sz="2400" dirty="0">
                <a:solidFill>
                  <a:schemeClr val="accent3"/>
                </a:solidFill>
              </a:rPr>
              <a:t>jiná dokončená stavba</a:t>
            </a:r>
            <a:r>
              <a:rPr lang="cs-CZ" sz="2400" dirty="0"/>
              <a:t>, která se do katastru nemovitostí nezapisuje, ale bylo jí přiděleno číslo popisné nebo evidenční</a:t>
            </a:r>
            <a:r>
              <a:rPr lang="cs-CZ" sz="2400" dirty="0" smtClean="0"/>
              <a:t>. </a:t>
            </a:r>
            <a:endParaRPr lang="cs-CZ" dirty="0"/>
          </a:p>
          <a:p>
            <a:endParaRPr lang="cs-CZ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 smtClean="0">
                <a:solidFill>
                  <a:schemeClr val="accent3"/>
                </a:solidFill>
              </a:rPr>
              <a:t>Stavba ve zkušebním provozu nemá přiděleno čp/</a:t>
            </a:r>
            <a:r>
              <a:rPr lang="cs-CZ" sz="2400" dirty="0" err="1" smtClean="0">
                <a:solidFill>
                  <a:schemeClr val="accent3"/>
                </a:solidFill>
              </a:rPr>
              <a:t>če</a:t>
            </a:r>
            <a:r>
              <a:rPr lang="cs-CZ" sz="2400" dirty="0" smtClean="0">
                <a:solidFill>
                  <a:schemeClr val="accent3"/>
                </a:solidFill>
              </a:rPr>
              <a:t> a je nedokončená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 smtClean="0">
                <a:solidFill>
                  <a:schemeClr val="accent3"/>
                </a:solidFill>
              </a:rPr>
              <a:t>Stavba v předčasném užívání nemůže mít přiděleno čp/</a:t>
            </a:r>
            <a:r>
              <a:rPr lang="cs-CZ" sz="2400" dirty="0" err="1" smtClean="0">
                <a:solidFill>
                  <a:schemeClr val="accent3"/>
                </a:solidFill>
              </a:rPr>
              <a:t>če</a:t>
            </a:r>
            <a:r>
              <a:rPr lang="cs-CZ" sz="2400" dirty="0" smtClean="0">
                <a:solidFill>
                  <a:schemeClr val="accent3"/>
                </a:solidFill>
              </a:rPr>
              <a:t> a je nedokončená</a:t>
            </a:r>
            <a:endParaRPr lang="cs-CZ" sz="2400" dirty="0">
              <a:solidFill>
                <a:schemeClr val="accent3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925033" y="5666134"/>
            <a:ext cx="10692351" cy="461665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algn="l"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Stavba předčasném užívání a ve zkušebním provozu se v RÚIAN neeviduje. </a:t>
            </a:r>
          </a:p>
        </p:txBody>
      </p:sp>
    </p:spTree>
    <p:extLst>
      <p:ext uri="{BB962C8B-B14F-4D97-AF65-F5344CB8AC3E}">
        <p14:creationId xmlns:p14="http://schemas.microsoft.com/office/powerpoint/2010/main" val="334921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50275" y="1148495"/>
            <a:ext cx="6389077" cy="432215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6500" b="1" dirty="0" smtClean="0"/>
              <a:t>Připojte se na </a:t>
            </a:r>
          </a:p>
          <a:p>
            <a:pPr marL="0" indent="0">
              <a:buNone/>
            </a:pPr>
            <a:r>
              <a:rPr lang="cs-CZ" sz="6500" b="1" u="sng" dirty="0" smtClean="0">
                <a:solidFill>
                  <a:srgbClr val="C00000"/>
                </a:solidFill>
              </a:rPr>
              <a:t>slido.com</a:t>
            </a:r>
            <a:r>
              <a:rPr lang="cs-CZ" sz="6500" b="1" dirty="0" smtClean="0">
                <a:solidFill>
                  <a:srgbClr val="C00000"/>
                </a:solidFill>
              </a:rPr>
              <a:t> </a:t>
            </a:r>
          </a:p>
          <a:p>
            <a:endParaRPr lang="cs-CZ" sz="4800" b="1" dirty="0" smtClean="0"/>
          </a:p>
          <a:p>
            <a:endParaRPr lang="cs-CZ" sz="4800" b="1" dirty="0"/>
          </a:p>
          <a:p>
            <a:endParaRPr lang="cs-CZ" sz="4800" b="1" dirty="0"/>
          </a:p>
          <a:p>
            <a:pPr marL="0" indent="0">
              <a:buNone/>
            </a:pPr>
            <a:r>
              <a:rPr lang="en-US" sz="10400" b="1" dirty="0" smtClean="0">
                <a:solidFill>
                  <a:srgbClr val="C00000"/>
                </a:solidFill>
              </a:rPr>
              <a:t>#</a:t>
            </a:r>
            <a:r>
              <a:rPr lang="cs-CZ" sz="10400" b="1" dirty="0" smtClean="0">
                <a:solidFill>
                  <a:srgbClr val="C00000"/>
                </a:solidFill>
              </a:rPr>
              <a:t> 999 666</a:t>
            </a:r>
            <a:endParaRPr lang="cs-CZ" sz="10400" b="1" dirty="0">
              <a:solidFill>
                <a:srgbClr val="C0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685" y="1409068"/>
            <a:ext cx="3801005" cy="3801005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465704" y="6139855"/>
            <a:ext cx="11440055" cy="7181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</a:t>
            </a:r>
            <a:r>
              <a:rPr lang="cs-CZ" sz="12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wall.sli.do/event/2q7dzF9QKCWAE5QHSiaKx3?section=98b9a84a-6f8c-4dfd-a393-ad99a33b9a8a&amp;integration=shared-present-mode&amp;utm_source=slidoadmin</a:t>
            </a:r>
            <a:endParaRPr lang="cs-CZ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0000" indent="-270000">
              <a:spcBef>
                <a:spcPts val="100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§"/>
            </a:pPr>
            <a:endParaRPr lang="cs-CZ" sz="1200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42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127878-7249-41F4-8CBC-B5C81373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/>
          <a:p>
            <a:r>
              <a:rPr lang="cs-CZ" noProof="0" dirty="0"/>
              <a:t>Děkuji</a:t>
            </a:r>
            <a:br>
              <a:rPr lang="cs-CZ" noProof="0" dirty="0"/>
            </a:br>
            <a:r>
              <a:rPr lang="cs-CZ" noProof="0" dirty="0"/>
              <a:t>za pozornost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A2F484C-0F74-70BC-CCB5-61996FA74F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" y="-60146"/>
            <a:ext cx="6127202" cy="298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8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1. Zápis přístavby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Jak zapíšu do ISÚI více pozemků u stavby, která je podle GP </a:t>
            </a:r>
            <a:r>
              <a:rPr lang="cs-CZ"/>
              <a:t>na </a:t>
            </a:r>
            <a:r>
              <a:rPr lang="cs-CZ" smtClean="0"/>
              <a:t>čtyřech </a:t>
            </a:r>
            <a:r>
              <a:rPr lang="cs-CZ" dirty="0"/>
              <a:t>pozemcích?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3</a:t>
            </a:fld>
            <a:endParaRPr lang="cs-CZ" dirty="0"/>
          </a:p>
        </p:txBody>
      </p:sp>
      <p:pic>
        <p:nvPicPr>
          <p:cNvPr id="1026" name="Obrázek 1" descr="image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75" y="1737870"/>
            <a:ext cx="502920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délník 6"/>
          <p:cNvSpPr/>
          <p:nvPr/>
        </p:nvSpPr>
        <p:spPr>
          <a:xfrm>
            <a:off x="5500548" y="1630089"/>
            <a:ext cx="5259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Stavba bude v RÚIAN evidována na původní parcele, resp. na jedné z nich podle GP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Editor v ISÚI </a:t>
            </a:r>
            <a:r>
              <a:rPr lang="cs-CZ" u="sng" dirty="0" smtClean="0"/>
              <a:t>pouze upraví</a:t>
            </a:r>
            <a:r>
              <a:rPr lang="cs-CZ" dirty="0" smtClean="0"/>
              <a:t> stávající SO: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accent3"/>
                </a:solidFill>
              </a:rPr>
              <a:t>Technickoekonomické atributy</a:t>
            </a:r>
            <a:r>
              <a:rPr lang="cs-CZ" dirty="0" smtClean="0"/>
              <a:t> (</a:t>
            </a:r>
            <a:r>
              <a:rPr lang="cs-CZ" dirty="0" err="1" smtClean="0"/>
              <a:t>zast</a:t>
            </a:r>
            <a:r>
              <a:rPr lang="cs-CZ" dirty="0" smtClean="0"/>
              <a:t>. </a:t>
            </a:r>
            <a:r>
              <a:rPr lang="cs-CZ" dirty="0" err="1" smtClean="0"/>
              <a:t>pl</a:t>
            </a:r>
            <a:r>
              <a:rPr lang="cs-CZ" dirty="0" smtClean="0"/>
              <a:t>., obestavěný prostor, způsob využití, … 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accent3"/>
                </a:solidFill>
              </a:rPr>
              <a:t>Datum dokončení </a:t>
            </a:r>
            <a:r>
              <a:rPr lang="cs-CZ" dirty="0" smtClean="0"/>
              <a:t>se upravuje jen v případě velmi zásadní rekonstrukce, nikoliv drobné přístavby</a:t>
            </a:r>
            <a:endParaRPr lang="cs-CZ" dirty="0"/>
          </a:p>
        </p:txBody>
      </p:sp>
      <p:sp>
        <p:nvSpPr>
          <p:cNvPr id="2" name="Obdélník 1"/>
          <p:cNvSpPr/>
          <p:nvPr/>
        </p:nvSpPr>
        <p:spPr>
          <a:xfrm>
            <a:off x="3780148" y="3019108"/>
            <a:ext cx="84841" cy="84841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62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2. Nelze vyhledat budovu bez čp/</a:t>
            </a:r>
            <a:r>
              <a:rPr lang="cs-CZ" dirty="0" err="1" smtClean="0"/>
              <a:t>če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V ISÚI nemohu do  návrhu změny vložit stavbu bez čísla domovního. Nelze vyhledat.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4</a:t>
            </a:fld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02" y="1762313"/>
            <a:ext cx="11698333" cy="4791744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8102009" y="2849525"/>
            <a:ext cx="1856094" cy="520996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0078241" y="2849525"/>
            <a:ext cx="1745164" cy="637954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5" name="Násobení 4"/>
          <p:cNvSpPr/>
          <p:nvPr/>
        </p:nvSpPr>
        <p:spPr>
          <a:xfrm>
            <a:off x="4326526" y="2844501"/>
            <a:ext cx="1552353" cy="903767"/>
          </a:xfrm>
          <a:prstGeom prst="mathMultiply">
            <a:avLst>
              <a:gd name="adj1" fmla="val 12932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2" name="Násobení 11"/>
          <p:cNvSpPr/>
          <p:nvPr/>
        </p:nvSpPr>
        <p:spPr>
          <a:xfrm>
            <a:off x="6424451" y="2844500"/>
            <a:ext cx="1552353" cy="903767"/>
          </a:xfrm>
          <a:prstGeom prst="mathMultiply">
            <a:avLst>
              <a:gd name="adj1" fmla="val 12932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3" name="Násobení 12"/>
          <p:cNvSpPr/>
          <p:nvPr/>
        </p:nvSpPr>
        <p:spPr>
          <a:xfrm>
            <a:off x="3546837" y="3487479"/>
            <a:ext cx="1552353" cy="903767"/>
          </a:xfrm>
          <a:prstGeom prst="mathMultiply">
            <a:avLst>
              <a:gd name="adj1" fmla="val 12932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4" name="Násobení 13"/>
          <p:cNvSpPr/>
          <p:nvPr/>
        </p:nvSpPr>
        <p:spPr>
          <a:xfrm>
            <a:off x="1668419" y="5582948"/>
            <a:ext cx="543154" cy="328755"/>
          </a:xfrm>
          <a:prstGeom prst="mathMultiply">
            <a:avLst>
              <a:gd name="adj1" fmla="val 12932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5" name="Násobení 14"/>
          <p:cNvSpPr/>
          <p:nvPr/>
        </p:nvSpPr>
        <p:spPr>
          <a:xfrm>
            <a:off x="2331181" y="5582947"/>
            <a:ext cx="543154" cy="328755"/>
          </a:xfrm>
          <a:prstGeom prst="mathMultiply">
            <a:avLst>
              <a:gd name="adj1" fmla="val 12932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6" name="Násobení 15"/>
          <p:cNvSpPr/>
          <p:nvPr/>
        </p:nvSpPr>
        <p:spPr>
          <a:xfrm>
            <a:off x="2993943" y="5582946"/>
            <a:ext cx="543154" cy="328755"/>
          </a:xfrm>
          <a:prstGeom prst="mathMultiply">
            <a:avLst>
              <a:gd name="adj1" fmla="val 12932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3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10" y="2176661"/>
            <a:ext cx="11745964" cy="4305901"/>
          </a:xfrm>
          <a:prstGeom prst="rect">
            <a:avLst/>
          </a:prstGeom>
        </p:spPr>
      </p:pic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3. Ověření zápisu v ISÚI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Jak si ověřím, po </a:t>
            </a:r>
            <a:r>
              <a:rPr lang="cs-CZ" dirty="0" err="1"/>
              <a:t>zplatnění</a:t>
            </a:r>
            <a:r>
              <a:rPr lang="cs-CZ" dirty="0"/>
              <a:t> NZ, že provedený zápis v ISÚI je provedený správně?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5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687354"/>
            <a:ext cx="98190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V Přehledu prvků v ISÚI (ihned): 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10503016" y="2849526"/>
            <a:ext cx="1506458" cy="265814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0385067" y="3068028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</p:txBody>
      </p:sp>
      <p:sp>
        <p:nvSpPr>
          <p:cNvPr id="19" name="TextovéPole 18"/>
          <p:cNvSpPr txBox="1"/>
          <p:nvPr/>
        </p:nvSpPr>
        <p:spPr>
          <a:xfrm>
            <a:off x="2403560" y="4411274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6364687" y="4426663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3a.</a:t>
            </a:r>
            <a:endParaRPr lang="cs-CZ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délník 19"/>
          <p:cNvSpPr/>
          <p:nvPr/>
        </p:nvSpPr>
        <p:spPr>
          <a:xfrm>
            <a:off x="3664017" y="5194956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4a.</a:t>
            </a:r>
            <a:endParaRPr lang="cs-CZ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bdélník 21"/>
          <p:cNvSpPr/>
          <p:nvPr/>
        </p:nvSpPr>
        <p:spPr>
          <a:xfrm>
            <a:off x="10154482" y="4430732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4b.</a:t>
            </a:r>
            <a:endParaRPr lang="cs-CZ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bdélník 23"/>
          <p:cNvSpPr/>
          <p:nvPr/>
        </p:nvSpPr>
        <p:spPr>
          <a:xfrm>
            <a:off x="8268057" y="4411274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3b.</a:t>
            </a:r>
            <a:endParaRPr lang="cs-CZ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ovéPole 20"/>
          <p:cNvSpPr txBox="1"/>
          <p:nvPr/>
        </p:nvSpPr>
        <p:spPr>
          <a:xfrm>
            <a:off x="5593508" y="5756742"/>
            <a:ext cx="36487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0000" indent="-270000" algn="l">
              <a:spcBef>
                <a:spcPts val="100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§"/>
            </a:pPr>
            <a:r>
              <a:rPr lang="cs-CZ" sz="2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Nečíslovaný stavební objekt</a:t>
            </a:r>
          </a:p>
        </p:txBody>
      </p:sp>
      <p:sp>
        <p:nvSpPr>
          <p:cNvPr id="25" name="TextovéPole 24"/>
          <p:cNvSpPr txBox="1"/>
          <p:nvPr/>
        </p:nvSpPr>
        <p:spPr>
          <a:xfrm>
            <a:off x="1535415" y="5762939"/>
            <a:ext cx="3377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0000" indent="-270000" algn="l">
              <a:spcBef>
                <a:spcPts val="100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§"/>
            </a:pPr>
            <a:r>
              <a:rPr lang="cs-CZ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Číslovaný stavební objekt</a:t>
            </a:r>
          </a:p>
        </p:txBody>
      </p:sp>
    </p:spTree>
    <p:extLst>
      <p:ext uri="{BB962C8B-B14F-4D97-AF65-F5344CB8AC3E}">
        <p14:creationId xmlns:p14="http://schemas.microsoft.com/office/powerpoint/2010/main" val="212645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9" grpId="0"/>
      <p:bldP spid="19" grpId="0"/>
      <p:bldP spid="11" grpId="0"/>
      <p:bldP spid="11" grpId="1"/>
      <p:bldP spid="20" grpId="0"/>
      <p:bldP spid="20" grpId="1"/>
      <p:bldP spid="22" grpId="0"/>
      <p:bldP spid="24" grpId="0"/>
      <p:bldP spid="21" grpId="0"/>
      <p:bldP spid="25" grpId="0"/>
      <p:bldP spid="2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3. Ověření zápisu v ISÚI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443545"/>
          </a:xfrm>
        </p:spPr>
        <p:txBody>
          <a:bodyPr/>
          <a:lstStyle/>
          <a:p>
            <a:r>
              <a:rPr lang="cs-CZ" dirty="0"/>
              <a:t>Jak si ověřím, po </a:t>
            </a:r>
            <a:r>
              <a:rPr lang="cs-CZ" dirty="0" err="1" smtClean="0"/>
              <a:t>zplatnění</a:t>
            </a:r>
            <a:r>
              <a:rPr lang="cs-CZ" dirty="0" smtClean="0"/>
              <a:t> </a:t>
            </a:r>
            <a:r>
              <a:rPr lang="cs-CZ" dirty="0"/>
              <a:t>NZ, že provedený zápis v ISÚI je provedený správně?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6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687354"/>
            <a:ext cx="981901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Ve VDP (do 30 minut): </a:t>
            </a:r>
          </a:p>
          <a:p>
            <a:r>
              <a:rPr lang="cs-CZ" dirty="0">
                <a:hlinkClick r:id="rId2"/>
              </a:rPr>
              <a:t>https://vdp.cuzk.gov.cz</a:t>
            </a:r>
            <a:r>
              <a:rPr lang="cs-CZ" dirty="0" smtClean="0">
                <a:hlinkClick r:id="rId2"/>
              </a:rPr>
              <a:t>/</a:t>
            </a:r>
            <a:r>
              <a:rPr lang="cs-CZ" dirty="0" smtClean="0"/>
              <a:t> 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0069" y="2426290"/>
            <a:ext cx="7254174" cy="4352504"/>
          </a:xfrm>
          <a:prstGeom prst="rect">
            <a:avLst/>
          </a:prstGeom>
        </p:spPr>
      </p:pic>
      <p:sp>
        <p:nvSpPr>
          <p:cNvPr id="26" name="Obdélník 25"/>
          <p:cNvSpPr/>
          <p:nvPr/>
        </p:nvSpPr>
        <p:spPr>
          <a:xfrm>
            <a:off x="3454157" y="3838353"/>
            <a:ext cx="1745164" cy="291636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28" name="Obdélník 27"/>
          <p:cNvSpPr/>
          <p:nvPr/>
        </p:nvSpPr>
        <p:spPr>
          <a:xfrm>
            <a:off x="3454157" y="4444410"/>
            <a:ext cx="1670736" cy="32961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29" name="Obdélník 28"/>
          <p:cNvSpPr/>
          <p:nvPr/>
        </p:nvSpPr>
        <p:spPr>
          <a:xfrm>
            <a:off x="3454157" y="4859930"/>
            <a:ext cx="1670736" cy="329610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30" name="Obdélník 29"/>
          <p:cNvSpPr/>
          <p:nvPr/>
        </p:nvSpPr>
        <p:spPr>
          <a:xfrm>
            <a:off x="8867552" y="6198781"/>
            <a:ext cx="308345" cy="179435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49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3. Ověření zápisu v ISÚÍ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443545"/>
          </a:xfrm>
        </p:spPr>
        <p:txBody>
          <a:bodyPr/>
          <a:lstStyle/>
          <a:p>
            <a:r>
              <a:rPr lang="cs-CZ" dirty="0"/>
              <a:t>Jak si ověřím, po </a:t>
            </a:r>
            <a:r>
              <a:rPr lang="cs-CZ" dirty="0" err="1" smtClean="0"/>
              <a:t>zplatnění</a:t>
            </a:r>
            <a:r>
              <a:rPr lang="cs-CZ" dirty="0" smtClean="0"/>
              <a:t> </a:t>
            </a:r>
            <a:r>
              <a:rPr lang="cs-CZ" dirty="0"/>
              <a:t>NZ, že provedený zápis v ISÚI je provedený správně?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7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687354"/>
            <a:ext cx="981901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V </a:t>
            </a:r>
            <a:r>
              <a:rPr lang="cs-CZ" b="1" dirty="0" smtClean="0"/>
              <a:t>Nahlížení do KN </a:t>
            </a:r>
            <a:r>
              <a:rPr lang="cs-CZ" dirty="0" smtClean="0"/>
              <a:t>(v katastru nemovitostí)</a:t>
            </a:r>
          </a:p>
          <a:p>
            <a:r>
              <a:rPr lang="cs-CZ" dirty="0">
                <a:hlinkClick r:id="rId2"/>
              </a:rPr>
              <a:t>https://nahlizenidokn.cuzk.gov.cz</a:t>
            </a:r>
            <a:r>
              <a:rPr lang="cs-CZ" dirty="0" smtClean="0">
                <a:hlinkClick r:id="rId2"/>
              </a:rPr>
              <a:t>/</a:t>
            </a:r>
            <a:r>
              <a:rPr lang="cs-CZ" dirty="0" smtClean="0"/>
              <a:t> </a:t>
            </a:r>
          </a:p>
          <a:p>
            <a:endParaRPr lang="cs-CZ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accent3"/>
                </a:solidFill>
              </a:rPr>
              <a:t>Po ohlášení vlastníka nebo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accent3"/>
                </a:solidFill>
              </a:rPr>
              <a:t>Po provedení změn z reklamace ISÚI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cs-CZ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chemeClr val="accent2"/>
                </a:solidFill>
              </a:rPr>
              <a:t>Cca do 30 dnů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8289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4. Zrušený stavební objekt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3999" y="1243809"/>
            <a:ext cx="11052371" cy="754673"/>
          </a:xfrm>
        </p:spPr>
        <p:txBody>
          <a:bodyPr/>
          <a:lstStyle/>
          <a:p>
            <a:pPr lvl="0"/>
            <a:r>
              <a:rPr lang="cs-CZ" dirty="0"/>
              <a:t>Jak zjistím, že číslo domovní (stavební objekt) bylo vedeno v RÚIAN a kdy </a:t>
            </a:r>
            <a:r>
              <a:rPr lang="cs-CZ" dirty="0" smtClean="0"/>
              <a:t>bylo zrušeno? </a:t>
            </a: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8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998482"/>
            <a:ext cx="98190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146" y="1901862"/>
            <a:ext cx="8342279" cy="4956138"/>
          </a:xfrm>
          <a:prstGeom prst="rect">
            <a:avLst/>
          </a:prstGeom>
        </p:spPr>
      </p:pic>
      <p:sp>
        <p:nvSpPr>
          <p:cNvPr id="12" name="Obdélník 11"/>
          <p:cNvSpPr/>
          <p:nvPr/>
        </p:nvSpPr>
        <p:spPr>
          <a:xfrm>
            <a:off x="3048804" y="3091992"/>
            <a:ext cx="1193258" cy="253164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3048804" y="3409575"/>
            <a:ext cx="1193258" cy="353291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5859120" y="3359083"/>
            <a:ext cx="1239264" cy="411639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8108021" y="5024487"/>
            <a:ext cx="206420" cy="292231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38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999E5-F046-4F26-4524-06E202AC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94B7BC63-2FB5-BE1D-38A3-B01DDDFBE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4. Zrušený stavební objekt</a:t>
            </a:r>
            <a:endParaRPr lang="cs-CZ" noProof="0" dirty="0"/>
          </a:p>
        </p:txBody>
      </p:sp>
      <p:sp>
        <p:nvSpPr>
          <p:cNvPr id="8" name="Zástupný text 7">
            <a:extLst>
              <a:ext uri="{FF2B5EF4-FFF2-40B4-BE49-F238E27FC236}">
                <a16:creationId xmlns:a16="http://schemas.microsoft.com/office/drawing/2014/main" id="{972069AB-1EF4-419A-9B63-2532D7D197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54673"/>
          </a:xfrm>
        </p:spPr>
        <p:txBody>
          <a:bodyPr/>
          <a:lstStyle/>
          <a:p>
            <a:pPr lvl="0"/>
            <a:r>
              <a:rPr lang="cs-CZ" dirty="0"/>
              <a:t>Jak zjistím, že číslo domovní (stavební objekt) bylo vedeno v RÚIAN a kdy byl zrušen?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EE16304-641A-CAB7-A07F-757CBB6C9C4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9</a:t>
            </a:fld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84000" y="1998482"/>
            <a:ext cx="98190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735" y="1998482"/>
            <a:ext cx="7511797" cy="5838519"/>
          </a:xfrm>
          <a:prstGeom prst="rect">
            <a:avLst/>
          </a:prstGeom>
        </p:spPr>
      </p:pic>
      <p:sp>
        <p:nvSpPr>
          <p:cNvPr id="14" name="Obdélník 13"/>
          <p:cNvSpPr/>
          <p:nvPr/>
        </p:nvSpPr>
        <p:spPr>
          <a:xfrm>
            <a:off x="5787659" y="4572000"/>
            <a:ext cx="3252645" cy="24153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42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JVS PPT Dark">
  <a:themeElements>
    <a:clrScheme name="JVS PPT Dark">
      <a:dk1>
        <a:srgbClr val="FFFFFF"/>
      </a:dk1>
      <a:lt1>
        <a:srgbClr val="0C1838"/>
      </a:lt1>
      <a:dk2>
        <a:srgbClr val="A7A9B3"/>
      </a:dk2>
      <a:lt2>
        <a:srgbClr val="545860"/>
      </a:lt2>
      <a:accent1>
        <a:srgbClr val="00469B"/>
      </a:accent1>
      <a:accent2>
        <a:srgbClr val="D70C0F"/>
      </a:accent2>
      <a:accent3>
        <a:srgbClr val="F8C2B9"/>
      </a:accent3>
      <a:accent4>
        <a:srgbClr val="680526"/>
      </a:accent4>
      <a:accent5>
        <a:srgbClr val="9EC8E9"/>
      </a:accent5>
      <a:accent6>
        <a:srgbClr val="545860"/>
      </a:accent6>
      <a:hlink>
        <a:srgbClr val="FFFFFF"/>
      </a:hlink>
      <a:folHlink>
        <a:srgbClr val="FFFF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marL="263525" indent="-263525" algn="l">
          <a:spcBef>
            <a:spcPts val="1000"/>
          </a:spcBef>
          <a:spcAft>
            <a:spcPts val="1000"/>
          </a:spcAft>
          <a:buFont typeface="Wingdings" panose="05000000000000000000" pitchFamily="2" charset="2"/>
          <a:buChar char="§"/>
          <a:defRPr sz="20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270000" indent="-270000" algn="l">
          <a:spcBef>
            <a:spcPts val="1000"/>
          </a:spcBef>
          <a:spcAft>
            <a:spcPts val="1000"/>
          </a:spcAft>
          <a:buSzPct val="100000"/>
          <a:buFont typeface="Wingdings" panose="05000000000000000000" pitchFamily="2" charset="2"/>
          <a:buChar char="§"/>
          <a:defRPr sz="20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zentace2" id="{66ECAC68-E735-4623-B4E3-46C9261B27E3}" vid="{E29E8CCF-1E7B-4844-814A-2EF03D935F8C}"/>
    </a:ext>
  </a:extLst>
</a:theme>
</file>

<file path=ppt/theme/theme2.xml><?xml version="1.0" encoding="utf-8"?>
<a:theme xmlns:a="http://schemas.openxmlformats.org/drawingml/2006/main" name="JVS PPS Light">
  <a:themeElements>
    <a:clrScheme name="JVS PPT Light">
      <a:dk1>
        <a:srgbClr val="545860"/>
      </a:dk1>
      <a:lt1>
        <a:srgbClr val="FFFFFF"/>
      </a:lt1>
      <a:dk2>
        <a:srgbClr val="0C1838"/>
      </a:dk2>
      <a:lt2>
        <a:srgbClr val="A7A9B3"/>
      </a:lt2>
      <a:accent1>
        <a:srgbClr val="00469B"/>
      </a:accent1>
      <a:accent2>
        <a:srgbClr val="D70C0F"/>
      </a:accent2>
      <a:accent3>
        <a:srgbClr val="F8C2B9"/>
      </a:accent3>
      <a:accent4>
        <a:srgbClr val="680526"/>
      </a:accent4>
      <a:accent5>
        <a:srgbClr val="9EC8E9"/>
      </a:accent5>
      <a:accent6>
        <a:srgbClr val="545860"/>
      </a:accent6>
      <a:hlink>
        <a:srgbClr val="00469B"/>
      </a:hlink>
      <a:folHlink>
        <a:srgbClr val="0046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marL="263525" indent="-263525" algn="l">
          <a:spcBef>
            <a:spcPts val="1000"/>
          </a:spcBef>
          <a:spcAft>
            <a:spcPts val="1000"/>
          </a:spcAft>
          <a:buFont typeface="Wingdings" panose="05000000000000000000" pitchFamily="2" charset="2"/>
          <a:buChar char="§"/>
          <a:defRPr sz="20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270000" indent="-270000" algn="l">
          <a:spcBef>
            <a:spcPts val="1000"/>
          </a:spcBef>
          <a:spcAft>
            <a:spcPts val="1000"/>
          </a:spcAft>
          <a:buSzPct val="100000"/>
          <a:buFont typeface="Wingdings" panose="05000000000000000000" pitchFamily="2" charset="2"/>
          <a:buChar char="§"/>
          <a:defRPr sz="20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zentace2" id="{66ECAC68-E735-4623-B4E3-46C9261B27E3}" vid="{D948312D-A34C-48FA-8867-35A725D883EC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powerpoint_cuzk-Sts26</Template>
  <TotalTime>0</TotalTime>
  <Words>1067</Words>
  <Application>Microsoft Office PowerPoint</Application>
  <PresentationFormat>Širokoúhlá obrazovka</PresentationFormat>
  <Paragraphs>291</Paragraphs>
  <Slides>22</Slides>
  <Notes>5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22</vt:i4>
      </vt:variant>
    </vt:vector>
  </HeadingPairs>
  <TitlesOfParts>
    <vt:vector size="27" baseType="lpstr">
      <vt:lpstr>Aptos</vt:lpstr>
      <vt:lpstr>Arial</vt:lpstr>
      <vt:lpstr>Wingdings</vt:lpstr>
      <vt:lpstr>JVS PPT Dark</vt:lpstr>
      <vt:lpstr>JVS PPS Light</vt:lpstr>
      <vt:lpstr>RÚIAN Nejčastější dotazy</vt:lpstr>
      <vt:lpstr>1. Zápis přístavby</vt:lpstr>
      <vt:lpstr>1. Zápis přístavby</vt:lpstr>
      <vt:lpstr>2. Nelze vyhledat budovu bez čp/če</vt:lpstr>
      <vt:lpstr>3. Ověření zápisu v ISÚI</vt:lpstr>
      <vt:lpstr>3. Ověření zápisu v ISÚI</vt:lpstr>
      <vt:lpstr>3. Ověření zápisu v ISÚÍ</vt:lpstr>
      <vt:lpstr>4. Zrušený stavební objekt</vt:lpstr>
      <vt:lpstr>4. Zrušený stavební objekt</vt:lpstr>
      <vt:lpstr>4. Zrušený stavební objekt</vt:lpstr>
      <vt:lpstr>4. Zrušený stavební objekt</vt:lpstr>
      <vt:lpstr>5. Opakované přidělení čp/če</vt:lpstr>
      <vt:lpstr>6. Duplicitní stavební objekt</vt:lpstr>
      <vt:lpstr>6. Duplicitní stavební objekt</vt:lpstr>
      <vt:lpstr>6. Duplicitní stavební objekt</vt:lpstr>
      <vt:lpstr>7. Zrušení AM s pobytem</vt:lpstr>
      <vt:lpstr>7. Zrušení AM s pobytem</vt:lpstr>
      <vt:lpstr>8. Pořadí zápisů ISÚI/ISKN</vt:lpstr>
      <vt:lpstr>9. Zápis vedlejší stavby</vt:lpstr>
      <vt:lpstr>10. Stavba ve zkušebním provozu/předčasném užívání</vt:lpstr>
      <vt:lpstr>Prezentace aplikace PowerPoint</vt:lpstr>
      <vt:lpstr>Děkuji za pozornost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2026-06-12T08:21:23Z</dcterms:created>
  <dcterms:modified xsi:type="dcterms:W3CDTF">2026-06-12T08:21:30Z</dcterms:modified>
  <cp:category/>
</cp:coreProperties>
</file>