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1" r:id="rId2"/>
  </p:sldMasterIdLst>
  <p:notesMasterIdLst>
    <p:notesMasterId r:id="rId28"/>
  </p:notesMasterIdLst>
  <p:handoutMasterIdLst>
    <p:handoutMasterId r:id="rId29"/>
  </p:handoutMasterIdLst>
  <p:sldIdLst>
    <p:sldId id="408" r:id="rId3"/>
    <p:sldId id="409" r:id="rId4"/>
    <p:sldId id="411" r:id="rId5"/>
    <p:sldId id="418" r:id="rId6"/>
    <p:sldId id="419" r:id="rId7"/>
    <p:sldId id="420" r:id="rId8"/>
    <p:sldId id="421" r:id="rId9"/>
    <p:sldId id="422" r:id="rId10"/>
    <p:sldId id="423" r:id="rId11"/>
    <p:sldId id="424" r:id="rId12"/>
    <p:sldId id="425" r:id="rId13"/>
    <p:sldId id="426" r:id="rId14"/>
    <p:sldId id="427" r:id="rId15"/>
    <p:sldId id="429" r:id="rId16"/>
    <p:sldId id="428" r:id="rId17"/>
    <p:sldId id="416" r:id="rId18"/>
    <p:sldId id="430" r:id="rId19"/>
    <p:sldId id="431" r:id="rId20"/>
    <p:sldId id="432" r:id="rId21"/>
    <p:sldId id="415" r:id="rId22"/>
    <p:sldId id="417" r:id="rId23"/>
    <p:sldId id="412" r:id="rId24"/>
    <p:sldId id="414" r:id="rId25"/>
    <p:sldId id="337" r:id="rId26"/>
    <p:sldId id="321" r:id="rId27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339"/>
    <a:srgbClr val="FFAA00"/>
    <a:srgbClr val="FCF9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76" autoAdjust="0"/>
    <p:restoredTop sz="94690" autoAdjust="0"/>
  </p:normalViewPr>
  <p:slideViewPr>
    <p:cSldViewPr snapToGrid="0">
      <p:cViewPr varScale="1">
        <p:scale>
          <a:sx n="114" d="100"/>
          <a:sy n="114" d="100"/>
        </p:scale>
        <p:origin x="696" y="120"/>
      </p:cViewPr>
      <p:guideLst/>
    </p:cSldViewPr>
  </p:slideViewPr>
  <p:outlineViewPr>
    <p:cViewPr>
      <p:scale>
        <a:sx n="33" d="100"/>
        <a:sy n="33" d="100"/>
      </p:scale>
      <p:origin x="0" y="-27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388"/>
    </p:cViewPr>
  </p:sorterViewPr>
  <p:notesViewPr>
    <p:cSldViewPr snapToGrid="0">
      <p:cViewPr varScale="1">
        <p:scale>
          <a:sx n="91" d="100"/>
          <a:sy n="91" d="100"/>
        </p:scale>
        <p:origin x="375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AAA8C26C-A5C7-FEBB-5817-23C01B253BD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ED14BA7B-26B5-E96E-C8C9-7588E7704A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7E867F-565A-4AA7-8E4F-4FA570E673F5}" type="datetimeFigureOut">
              <a:rPr lang="cs-CZ" smtClean="0"/>
              <a:t>12.06.2026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483ED85-3746-16C5-9929-AFA9A18280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233FDE4-5845-9F64-3FC8-F0AADA7220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B730F-E924-46DB-AD1A-0FB56D0354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025008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EE7B8BB-D9D6-467F-9994-F012167BAEAE}" type="datetimeFigureOut">
              <a:rPr lang="cs-CZ" smtClean="0"/>
              <a:pPr/>
              <a:t>12.06.2026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658EE2B-939F-47CD-9BC5-5FD16CEF397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5218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366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502128D7-7D8E-3FD3-2966-724380720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BA52893-D068-F60C-D798-56BBE2DCB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z="1000"/>
              <a:t>Datum (upravte přes Vložení / Záhlaví a zápatí)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3364810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3600" cy="594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9AB1A28-726C-70D7-6F65-D304F6CA8E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A470DB23-02F9-7A0D-0BE3-B7B3966762C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4622E57-4DBB-EC34-C3CF-564E6511DEF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991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obsah 5">
            <a:extLst>
              <a:ext uri="{FF2B5EF4-FFF2-40B4-BE49-F238E27FC236}">
                <a16:creationId xmlns:a16="http://schemas.microsoft.com/office/drawing/2014/main" id="{DB9075DF-D594-9AF7-F5CE-1A9B3B43E33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1143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3" name="Zástupný symbol pro zápatí 12">
            <a:extLst>
              <a:ext uri="{FF2B5EF4-FFF2-40B4-BE49-F238E27FC236}">
                <a16:creationId xmlns:a16="http://schemas.microsoft.com/office/drawing/2014/main" id="{1A8F4358-2A52-2A18-7EDD-D3ECE711529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14" name="Zástupný symbol pro číslo snímku 13">
            <a:extLst>
              <a:ext uri="{FF2B5EF4-FFF2-40B4-BE49-F238E27FC236}">
                <a16:creationId xmlns:a16="http://schemas.microsoft.com/office/drawing/2014/main" id="{20237B32-11C6-7270-3AEA-E7E23F49ED8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4631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obsah 5">
            <a:extLst>
              <a:ext uri="{FF2B5EF4-FFF2-40B4-BE49-F238E27FC236}">
                <a16:creationId xmlns:a16="http://schemas.microsoft.com/office/drawing/2014/main" id="{7A34AA89-518C-D6AC-CDB3-0DE9D45730B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F5C06968-058F-D011-06D6-01032E89CEF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3992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5" name="Zástupný obsah 5">
            <a:extLst>
              <a:ext uri="{FF2B5EF4-FFF2-40B4-BE49-F238E27FC236}">
                <a16:creationId xmlns:a16="http://schemas.microsoft.com/office/drawing/2014/main" id="{98355326-2F70-4A4F-590D-CC40624BFEC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114399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2" name="Zástupný symbol pro zápatí 11">
            <a:extLst>
              <a:ext uri="{FF2B5EF4-FFF2-40B4-BE49-F238E27FC236}">
                <a16:creationId xmlns:a16="http://schemas.microsoft.com/office/drawing/2014/main" id="{D557F747-0911-C7A1-CF9E-8B93A0D34E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13" name="Zástupný symbol pro číslo snímku 12">
            <a:extLst>
              <a:ext uri="{FF2B5EF4-FFF2-40B4-BE49-F238E27FC236}">
                <a16:creationId xmlns:a16="http://schemas.microsoft.com/office/drawing/2014/main" id="{9EE5B781-3009-59D3-CA15-ABA5CF8E6A1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83013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 a šip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obsah 5">
            <a:extLst>
              <a:ext uri="{FF2B5EF4-FFF2-40B4-BE49-F238E27FC236}">
                <a16:creationId xmlns:a16="http://schemas.microsoft.com/office/drawing/2014/main" id="{54483967-348E-1705-D735-D2E72F6E9E5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pic>
        <p:nvPicPr>
          <p:cNvPr id="5" name="Obrázek 5">
            <a:extLst>
              <a:ext uri="{FF2B5EF4-FFF2-40B4-BE49-F238E27FC236}">
                <a16:creationId xmlns:a16="http://schemas.microsoft.com/office/drawing/2014/main" id="{A2AE4F48-9024-7B16-C32E-04A66F4846E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/>
        </p:blipFill>
        <p:spPr>
          <a:xfrm>
            <a:off x="3984507" y="3901221"/>
            <a:ext cx="359027" cy="301120"/>
          </a:xfrm>
          <a:prstGeom prst="rect">
            <a:avLst/>
          </a:prstGeom>
          <a:noFill/>
        </p:spPr>
      </p:pic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5AA7E03-01D9-B07D-DAC8-A0D961BD4E2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5378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pic>
        <p:nvPicPr>
          <p:cNvPr id="6" name="Obrázek 11">
            <a:extLst>
              <a:ext uri="{FF2B5EF4-FFF2-40B4-BE49-F238E27FC236}">
                <a16:creationId xmlns:a16="http://schemas.microsoft.com/office/drawing/2014/main" id="{336C0724-BE0D-E299-335E-715E7086B3E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/>
        </p:blipFill>
        <p:spPr>
          <a:xfrm>
            <a:off x="7838866" y="3901221"/>
            <a:ext cx="359027" cy="301120"/>
          </a:xfrm>
          <a:prstGeom prst="rect">
            <a:avLst/>
          </a:prstGeom>
        </p:spPr>
      </p:pic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8D130518-2DFE-65CD-F1E0-481FB08053D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3916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4" name="Zástupný symbol pro zápatí 13">
            <a:extLst>
              <a:ext uri="{FF2B5EF4-FFF2-40B4-BE49-F238E27FC236}">
                <a16:creationId xmlns:a16="http://schemas.microsoft.com/office/drawing/2014/main" id="{E00ACC74-32A2-A747-1A05-231D26293D90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15" name="Zástupný symbol pro číslo snímku 14">
            <a:extLst>
              <a:ext uri="{FF2B5EF4-FFF2-40B4-BE49-F238E27FC236}">
                <a16:creationId xmlns:a16="http://schemas.microsoft.com/office/drawing/2014/main" id="{A852988D-31C5-8379-B8D8-ECF77EE260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94155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FD20CD3-E50C-13A7-2C60-49AE1CDC314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0" name="Zástupný obsah 5">
            <a:extLst>
              <a:ext uri="{FF2B5EF4-FFF2-40B4-BE49-F238E27FC236}">
                <a16:creationId xmlns:a16="http://schemas.microsoft.com/office/drawing/2014/main" id="{51267E13-017A-FA42-3696-A709BF366FE9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B6371CD7-324B-BD83-72D0-5C8ADD9E45E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2" name="Zástupný obsah 5">
            <a:extLst>
              <a:ext uri="{FF2B5EF4-FFF2-40B4-BE49-F238E27FC236}">
                <a16:creationId xmlns:a16="http://schemas.microsoft.com/office/drawing/2014/main" id="{4E59EBA1-93E0-800C-CBBA-EBB35E471C2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9" name="Zástupný symbol pro zápatí 18">
            <a:extLst>
              <a:ext uri="{FF2B5EF4-FFF2-40B4-BE49-F238E27FC236}">
                <a16:creationId xmlns:a16="http://schemas.microsoft.com/office/drawing/2014/main" id="{25660FB1-C0FB-7408-4741-35CAAC28464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20" name="Zástupný symbol pro číslo snímku 19">
            <a:extLst>
              <a:ext uri="{FF2B5EF4-FFF2-40B4-BE49-F238E27FC236}">
                <a16:creationId xmlns:a16="http://schemas.microsoft.com/office/drawing/2014/main" id="{8ADE0588-CC18-5472-FFB5-C09CB51DEB01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292868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 a popi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72A12D07-1105-1BE9-FBE1-794E698D25C6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6" name="Zástupný obsah 5">
            <a:extLst>
              <a:ext uri="{FF2B5EF4-FFF2-40B4-BE49-F238E27FC236}">
                <a16:creationId xmlns:a16="http://schemas.microsoft.com/office/drawing/2014/main" id="{1A52B263-6FBA-DC44-269B-7B3D5987817E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8" name="Zástupný obsah 5">
            <a:extLst>
              <a:ext uri="{FF2B5EF4-FFF2-40B4-BE49-F238E27FC236}">
                <a16:creationId xmlns:a16="http://schemas.microsoft.com/office/drawing/2014/main" id="{41877094-42C3-189E-49F1-6E9D14E111C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9" name="Zástupný obsah 5">
            <a:extLst>
              <a:ext uri="{FF2B5EF4-FFF2-40B4-BE49-F238E27FC236}">
                <a16:creationId xmlns:a16="http://schemas.microsoft.com/office/drawing/2014/main" id="{0AB5FF7F-4FAE-A457-3B4A-944E9DAB440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D014088-7207-682F-7377-6A6C7697C161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3CAF6A0-5C21-17A5-818B-3F227687A3B6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01656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6" name="Zástupný text 8">
            <a:extLst>
              <a:ext uri="{FF2B5EF4-FFF2-40B4-BE49-F238E27FC236}">
                <a16:creationId xmlns:a16="http://schemas.microsoft.com/office/drawing/2014/main" id="{71377C2C-DCAC-271D-133C-E1078A5726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AC8619C-2FDE-A746-00E6-B146E6BFF6B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objekt grafu 7">
            <a:extLst>
              <a:ext uri="{FF2B5EF4-FFF2-40B4-BE49-F238E27FC236}">
                <a16:creationId xmlns:a16="http://schemas.microsoft.com/office/drawing/2014/main" id="{7C54CE2A-0CB4-8467-2966-0F4B4D0EA706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754880" y="2278067"/>
            <a:ext cx="6743520" cy="3960000"/>
          </a:xfrm>
        </p:spPr>
        <p:txBody>
          <a:bodyPr/>
          <a:lstStyle/>
          <a:p>
            <a:r>
              <a:rPr lang="cs-CZ" smtClean="0"/>
              <a:t>Kliknutím na ikonu přidáte graf.</a:t>
            </a:r>
            <a:endParaRPr lang="cs-CZ" dirty="0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BE034E63-8687-A056-6A94-04D1AB3BB81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BC3879F2-9DD8-31A5-BC34-B044B97C5AE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3842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5" name="Zástupný obsah 3">
            <a:extLst>
              <a:ext uri="{FF2B5EF4-FFF2-40B4-BE49-F238E27FC236}">
                <a16:creationId xmlns:a16="http://schemas.microsoft.com/office/drawing/2014/main" id="{4E3AB5FD-ECA8-C757-228F-447400E6833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tabulku 8">
            <a:extLst>
              <a:ext uri="{FF2B5EF4-FFF2-40B4-BE49-F238E27FC236}">
                <a16:creationId xmlns:a16="http://schemas.microsoft.com/office/drawing/2014/main" id="{38C15361-4216-1F02-862E-96F0428B738D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4404926" y="2278067"/>
            <a:ext cx="7090390" cy="3960000"/>
          </a:xfrm>
        </p:spPr>
        <p:txBody>
          <a:bodyPr/>
          <a:lstStyle/>
          <a:p>
            <a:r>
              <a:rPr lang="cs-CZ" smtClean="0"/>
              <a:t>Kliknutím na ikonu přidáte tabulku.</a:t>
            </a:r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8B7AC32-9EA0-3F39-4CE1-5C81EC68B185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7925BAD9-B59E-8DB0-F668-E12B03DB65A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81579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6" name="Zástupný obsah 3">
            <a:extLst>
              <a:ext uri="{FF2B5EF4-FFF2-40B4-BE49-F238E27FC236}">
                <a16:creationId xmlns:a16="http://schemas.microsoft.com/office/drawing/2014/main" id="{318003C6-E156-BF1F-3F13-2BFD4D14E46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obrázku 5">
            <a:extLst>
              <a:ext uri="{FF2B5EF4-FFF2-40B4-BE49-F238E27FC236}">
                <a16:creationId xmlns:a16="http://schemas.microsoft.com/office/drawing/2014/main" id="{14ECE8FE-3582-DBBF-450F-BF8BF0FA15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06400" y="2278068"/>
            <a:ext cx="7092000" cy="3960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9" name="Zástupný symbol pro zápatí 8">
            <a:extLst>
              <a:ext uri="{FF2B5EF4-FFF2-40B4-BE49-F238E27FC236}">
                <a16:creationId xmlns:a16="http://schemas.microsoft.com/office/drawing/2014/main" id="{1A7E3A63-E375-563C-1253-37A483B9F830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D75B6C91-DC7E-7FC4-7F0A-DB8B490FC14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5597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D3215B61-A66C-BC88-B0C4-F31B096B7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91FEE2B-F968-0F73-328B-8D447B522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79274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52807DAB-39BD-E8F3-540F-9C04ACE60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82380DA0-73F1-31EF-1576-EDA2AAEAF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46906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delším tex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>
            <a:extLst>
              <a:ext uri="{FF2B5EF4-FFF2-40B4-BE49-F238E27FC236}">
                <a16:creationId xmlns:a16="http://schemas.microsoft.com/office/drawing/2014/main" id="{7473603A-9A71-A5BE-90CC-15D3F78F5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0" y="2761200"/>
            <a:ext cx="63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400000" y="4889060"/>
            <a:ext cx="63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EC0A512B-87B3-F68E-A07D-6BE85F3B1A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0" y="6300000"/>
            <a:ext cx="2700000" cy="365125"/>
          </a:xfrm>
        </p:spPr>
        <p:txBody>
          <a:bodyPr/>
          <a:lstStyle/>
          <a:p>
            <a:r>
              <a:rPr lang="cs-CZ" sz="1000"/>
              <a:t>Datum (upravte přes Vložení / Záhlaví a zápatí)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3388705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1" userDrawn="1">
          <p15:clr>
            <a:srgbClr val="9FCC3B"/>
          </p15:clr>
        </p15:guide>
        <p15:guide id="2" orient="horz" pos="404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 a shrnut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6048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A39C14E6-7CAD-5995-FE58-D120A82F1C2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13216B9F-173D-3444-FA5C-D2CC92F697DA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1619250" y="2160588"/>
            <a:ext cx="8964613" cy="3959225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19B747F-787F-25BA-23D1-0E4A6D2FABF2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</p:spTree>
    <p:extLst>
      <p:ext uri="{BB962C8B-B14F-4D97-AF65-F5344CB8AC3E}">
        <p14:creationId xmlns:p14="http://schemas.microsoft.com/office/powerpoint/2010/main" val="9254956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ávěr a poděkov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4">
            <a:extLst>
              <a:ext uri="{FF2B5EF4-FFF2-40B4-BE49-F238E27FC236}">
                <a16:creationId xmlns:a16="http://schemas.microsoft.com/office/drawing/2014/main" id="{C7FE1D87-8604-EDDA-479C-DD25A4519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5" name="Podnadpis 2">
            <a:extLst>
              <a:ext uri="{FF2B5EF4-FFF2-40B4-BE49-F238E27FC236}">
                <a16:creationId xmlns:a16="http://schemas.microsoft.com/office/drawing/2014/main" id="{8BA64B1C-F89E-C9AD-B9BC-F79E6261E7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25934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5" userDrawn="1">
          <p15:clr>
            <a:srgbClr val="9FCC3B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348E601-3A68-BEB0-2F6A-B7D30C11C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/>
              <a:t>Datum (upravte přes Vložení / Záhlaví a zápatí)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23505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delším text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0" y="2761200"/>
            <a:ext cx="63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0000" y="4888800"/>
            <a:ext cx="63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CD2CC73D-76C0-1917-DEDC-C9EFC4A597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0" y="6300000"/>
            <a:ext cx="2700000" cy="365125"/>
          </a:xfrm>
        </p:spPr>
        <p:txBody>
          <a:bodyPr/>
          <a:lstStyle/>
          <a:p>
            <a:r>
              <a:rPr lang="cs-CZ"/>
              <a:t>Datum (upravte přes Vložení / Záhlaví a zápatí)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127972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31" userDrawn="1">
          <p15:clr>
            <a:srgbClr val="9FCC3B"/>
          </p15:clr>
        </p15:guide>
        <p15:guide id="2" orient="horz" pos="404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fotk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2" name="Zástupný symbol obrázku 5">
            <a:extLst>
              <a:ext uri="{FF2B5EF4-FFF2-40B4-BE49-F238E27FC236}">
                <a16:creationId xmlns:a16="http://schemas.microsoft.com/office/drawing/2014/main" id="{CE0F9676-5C40-033F-474E-7E508A59CA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01" y="0"/>
            <a:ext cx="5905499" cy="6858000"/>
          </a:xfr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F5FE756-8644-D8B8-4022-091220509D0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84000" y="6300000"/>
            <a:ext cx="2700000" cy="365125"/>
          </a:xfrm>
        </p:spPr>
        <p:txBody>
          <a:bodyPr/>
          <a:lstStyle/>
          <a:p>
            <a:r>
              <a:rPr lang="cs-CZ"/>
              <a:t>Datum (upravte přes Vložení / Záhlaví a zápatí)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1913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</p:spTree>
    <p:extLst>
      <p:ext uri="{BB962C8B-B14F-4D97-AF65-F5344CB8AC3E}">
        <p14:creationId xmlns:p14="http://schemas.microsoft.com/office/powerpoint/2010/main" val="36136550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999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361E6238-91D7-F301-8E55-3A3882F42349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408000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</p:spTree>
    <p:extLst>
      <p:ext uri="{BB962C8B-B14F-4D97-AF65-F5344CB8AC3E}">
        <p14:creationId xmlns:p14="http://schemas.microsoft.com/office/powerpoint/2010/main" val="23977002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velké písm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B7A5E06-BCD6-3357-ACF2-95D5AE1402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1" name="Zástupný obsah 6">
            <a:extLst>
              <a:ext uri="{FF2B5EF4-FFF2-40B4-BE49-F238E27FC236}">
                <a16:creationId xmlns:a16="http://schemas.microsoft.com/office/drawing/2014/main" id="{EE7BA1AA-D543-683C-6B9D-B21C908CD7F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619250" y="2278063"/>
            <a:ext cx="8964613" cy="3959225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C4B0A8A-B9A5-99F8-390C-83BC4F59D37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B9E4B5D2-57D2-14C0-0940-03F0BF7449B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259791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malé písm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B7A5E06-BCD6-3357-ACF2-95D5AE1402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id="{5793146E-D387-C54F-59C0-FDE8D36DC3D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619250" y="2278063"/>
            <a:ext cx="8964613" cy="3959225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3C97833-0A43-B588-8F3A-56E294A263D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64DD3D7-A6DB-6455-5869-D994C158120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69805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nímek s nadpis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28F01772-61CF-46B0-EE02-95A0FE3EA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8400"/>
            <a:ext cx="9900000" cy="20736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D4D042D-A96D-780B-380D-90B6A4963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</p:spTree>
    <p:extLst>
      <p:ext uri="{BB962C8B-B14F-4D97-AF65-F5344CB8AC3E}">
        <p14:creationId xmlns:p14="http://schemas.microsoft.com/office/powerpoint/2010/main" val="9057920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fotk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>
            <a:extLst>
              <a:ext uri="{FF2B5EF4-FFF2-40B4-BE49-F238E27FC236}">
                <a16:creationId xmlns:a16="http://schemas.microsoft.com/office/drawing/2014/main" id="{8070EA4A-40B1-DA62-574C-9DCACDCD5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4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  <p:sp>
        <p:nvSpPr>
          <p:cNvPr id="6" name="Zástupný symbol obrázku 5">
            <a:extLst>
              <a:ext uri="{FF2B5EF4-FFF2-40B4-BE49-F238E27FC236}">
                <a16:creationId xmlns:a16="http://schemas.microsoft.com/office/drawing/2014/main" id="{9F0403E7-BC0D-3F6B-6A17-DC5CF67E19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01" y="0"/>
            <a:ext cx="5905499" cy="68580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8B01576-526C-976B-40A0-8AE039F8B1D7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84000" y="6300000"/>
            <a:ext cx="2700000" cy="365125"/>
          </a:xfrm>
        </p:spPr>
        <p:txBody>
          <a:bodyPr/>
          <a:lstStyle/>
          <a:p>
            <a:r>
              <a:rPr lang="cs-CZ" sz="1000"/>
              <a:t>Datum (upravte přes Vložení / Záhlaví a zápatí)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240501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B2972142-5947-7CE2-87C4-76273AB9A1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1" name="Zástupný obsah 10">
            <a:extLst>
              <a:ext uri="{FF2B5EF4-FFF2-40B4-BE49-F238E27FC236}">
                <a16:creationId xmlns:a16="http://schemas.microsoft.com/office/drawing/2014/main" id="{C4D8B83D-4F13-73F1-A6FB-F2D3FDE26A43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4000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2" name="Zástupný obsah 10">
            <a:extLst>
              <a:ext uri="{FF2B5EF4-FFF2-40B4-BE49-F238E27FC236}">
                <a16:creationId xmlns:a16="http://schemas.microsoft.com/office/drawing/2014/main" id="{66312AE8-F8DA-9BE0-CDEA-EBB8AC1D28A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220799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E0028AA-8191-8AC0-CA9B-E9E97C481F6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AC4A29AD-99A7-0114-9205-C9A17DF2295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107474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3600" cy="594000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9AB1A28-726C-70D7-6F65-D304F6CA8E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A470DB23-02F9-7A0D-0BE3-B7B3966762C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4622E57-4DBB-EC34-C3CF-564E6511DEF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991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9" name="Zástupný obsah 5">
            <a:extLst>
              <a:ext uri="{FF2B5EF4-FFF2-40B4-BE49-F238E27FC236}">
                <a16:creationId xmlns:a16="http://schemas.microsoft.com/office/drawing/2014/main" id="{DB9075DF-D594-9AF7-F5CE-1A9B3B43E33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1143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3" name="Zástupný symbol pro zápatí 12">
            <a:extLst>
              <a:ext uri="{FF2B5EF4-FFF2-40B4-BE49-F238E27FC236}">
                <a16:creationId xmlns:a16="http://schemas.microsoft.com/office/drawing/2014/main" id="{1A8F4358-2A52-2A18-7EDD-D3ECE711529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14" name="Zástupný symbol pro číslo snímku 13">
            <a:extLst>
              <a:ext uri="{FF2B5EF4-FFF2-40B4-BE49-F238E27FC236}">
                <a16:creationId xmlns:a16="http://schemas.microsoft.com/office/drawing/2014/main" id="{20237B32-11C6-7270-3AEA-E7E23F49ED8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656703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5" name="Zástupný obsah 5">
            <a:extLst>
              <a:ext uri="{FF2B5EF4-FFF2-40B4-BE49-F238E27FC236}">
                <a16:creationId xmlns:a16="http://schemas.microsoft.com/office/drawing/2014/main" id="{7A34AA89-518C-D6AC-CDB3-0DE9D45730B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F5C06968-058F-D011-06D6-01032E89CEF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3992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5" name="Zástupný obsah 5">
            <a:extLst>
              <a:ext uri="{FF2B5EF4-FFF2-40B4-BE49-F238E27FC236}">
                <a16:creationId xmlns:a16="http://schemas.microsoft.com/office/drawing/2014/main" id="{98355326-2F70-4A4F-590D-CC40624BFEC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114399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2" name="Zástupný symbol pro zápatí 11">
            <a:extLst>
              <a:ext uri="{FF2B5EF4-FFF2-40B4-BE49-F238E27FC236}">
                <a16:creationId xmlns:a16="http://schemas.microsoft.com/office/drawing/2014/main" id="{D557F747-0911-C7A1-CF9E-8B93A0D34E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13" name="Zástupný symbol pro číslo snímku 12">
            <a:extLst>
              <a:ext uri="{FF2B5EF4-FFF2-40B4-BE49-F238E27FC236}">
                <a16:creationId xmlns:a16="http://schemas.microsoft.com/office/drawing/2014/main" id="{9EE5B781-3009-59D3-CA15-ABA5CF8E6A1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44571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 a šip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4" name="Zástupný obsah 5">
            <a:extLst>
              <a:ext uri="{FF2B5EF4-FFF2-40B4-BE49-F238E27FC236}">
                <a16:creationId xmlns:a16="http://schemas.microsoft.com/office/drawing/2014/main" id="{54483967-348E-1705-D735-D2E72F6E9E5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pic>
        <p:nvPicPr>
          <p:cNvPr id="5" name="Obrázek 5">
            <a:extLst>
              <a:ext uri="{FF2B5EF4-FFF2-40B4-BE49-F238E27FC236}">
                <a16:creationId xmlns:a16="http://schemas.microsoft.com/office/drawing/2014/main" id="{A2AE4F48-9024-7B16-C32E-04A66F4846E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/>
        </p:blipFill>
        <p:spPr>
          <a:xfrm>
            <a:off x="3984507" y="3901221"/>
            <a:ext cx="359027" cy="301120"/>
          </a:xfrm>
          <a:prstGeom prst="rect">
            <a:avLst/>
          </a:prstGeom>
          <a:noFill/>
        </p:spPr>
      </p:pic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5AA7E03-01D9-B07D-DAC8-A0D961BD4E2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5378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pic>
        <p:nvPicPr>
          <p:cNvPr id="6" name="Obrázek 11">
            <a:extLst>
              <a:ext uri="{FF2B5EF4-FFF2-40B4-BE49-F238E27FC236}">
                <a16:creationId xmlns:a16="http://schemas.microsoft.com/office/drawing/2014/main" id="{336C0724-BE0D-E299-335E-715E7086B3E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/>
        </p:blipFill>
        <p:spPr>
          <a:xfrm>
            <a:off x="7838866" y="3901221"/>
            <a:ext cx="359027" cy="301120"/>
          </a:xfrm>
          <a:prstGeom prst="rect">
            <a:avLst/>
          </a:prstGeom>
        </p:spPr>
      </p:pic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8D130518-2DFE-65CD-F1E0-481FB08053D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3916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4" name="Zástupný symbol pro zápatí 13">
            <a:extLst>
              <a:ext uri="{FF2B5EF4-FFF2-40B4-BE49-F238E27FC236}">
                <a16:creationId xmlns:a16="http://schemas.microsoft.com/office/drawing/2014/main" id="{E00ACC74-32A2-A747-1A05-231D26293D90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15" name="Zástupný symbol pro číslo snímku 14">
            <a:extLst>
              <a:ext uri="{FF2B5EF4-FFF2-40B4-BE49-F238E27FC236}">
                <a16:creationId xmlns:a16="http://schemas.microsoft.com/office/drawing/2014/main" id="{A852988D-31C5-8379-B8D8-ECF77EE260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691217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24516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245160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2451600"/>
          </a:xfrm>
        </p:spPr>
        <p:txBody>
          <a:bodyPr/>
          <a:lstStyle/>
          <a:p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245160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FD20CD3-E50C-13A7-2C60-49AE1CDC314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0" name="Zástupný obsah 5">
            <a:extLst>
              <a:ext uri="{FF2B5EF4-FFF2-40B4-BE49-F238E27FC236}">
                <a16:creationId xmlns:a16="http://schemas.microsoft.com/office/drawing/2014/main" id="{51267E13-017A-FA42-3696-A709BF366FE9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B6371CD7-324B-BD83-72D0-5C8ADD9E45E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2" name="Zástupný obsah 5">
            <a:extLst>
              <a:ext uri="{FF2B5EF4-FFF2-40B4-BE49-F238E27FC236}">
                <a16:creationId xmlns:a16="http://schemas.microsoft.com/office/drawing/2014/main" id="{4E59EBA1-93E0-800C-CBBA-EBB35E471C2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9" name="Zástupný symbol pro zápatí 18">
            <a:extLst>
              <a:ext uri="{FF2B5EF4-FFF2-40B4-BE49-F238E27FC236}">
                <a16:creationId xmlns:a16="http://schemas.microsoft.com/office/drawing/2014/main" id="{25660FB1-C0FB-7408-4741-35CAAC28464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20" name="Zástupný symbol pro číslo snímku 19">
            <a:extLst>
              <a:ext uri="{FF2B5EF4-FFF2-40B4-BE49-F238E27FC236}">
                <a16:creationId xmlns:a16="http://schemas.microsoft.com/office/drawing/2014/main" id="{8ADE0588-CC18-5472-FFB5-C09CB51DEB01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394898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 a popi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1942842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1942842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1942842"/>
          </a:xfrm>
        </p:spPr>
        <p:txBody>
          <a:bodyPr/>
          <a:lstStyle/>
          <a:p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1942842"/>
          </a:xfrm>
        </p:spPr>
        <p:txBody>
          <a:bodyPr/>
          <a:lstStyle/>
          <a:p>
            <a:endParaRPr lang="cs-CZ"/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72A12D07-1105-1BE9-FBE1-794E698D25C6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6" name="Zástupný obsah 5">
            <a:extLst>
              <a:ext uri="{FF2B5EF4-FFF2-40B4-BE49-F238E27FC236}">
                <a16:creationId xmlns:a16="http://schemas.microsoft.com/office/drawing/2014/main" id="{1A52B263-6FBA-DC44-269B-7B3D5987817E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8" name="Zástupný obsah 5">
            <a:extLst>
              <a:ext uri="{FF2B5EF4-FFF2-40B4-BE49-F238E27FC236}">
                <a16:creationId xmlns:a16="http://schemas.microsoft.com/office/drawing/2014/main" id="{41877094-42C3-189E-49F1-6E9D14E111C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9" name="Zástupný obsah 5">
            <a:extLst>
              <a:ext uri="{FF2B5EF4-FFF2-40B4-BE49-F238E27FC236}">
                <a16:creationId xmlns:a16="http://schemas.microsoft.com/office/drawing/2014/main" id="{0AB5FF7F-4FAE-A457-3B4A-944E9DAB440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D014088-7207-682F-7377-6A6C7697C161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3CAF6A0-5C21-17A5-818B-3F227687A3B6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932121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6" name="Zástupný text 8">
            <a:extLst>
              <a:ext uri="{FF2B5EF4-FFF2-40B4-BE49-F238E27FC236}">
                <a16:creationId xmlns:a16="http://schemas.microsoft.com/office/drawing/2014/main" id="{71377C2C-DCAC-271D-133C-E1078A5726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AC8619C-2FDE-A746-00E6-B146E6BFF6B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objekt grafu 7">
            <a:extLst>
              <a:ext uri="{FF2B5EF4-FFF2-40B4-BE49-F238E27FC236}">
                <a16:creationId xmlns:a16="http://schemas.microsoft.com/office/drawing/2014/main" id="{7C54CE2A-0CB4-8467-2966-0F4B4D0EA706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754880" y="2278067"/>
            <a:ext cx="6743520" cy="39600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BE034E63-8687-A056-6A94-04D1AB3BB81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BC3879F2-9DD8-31A5-BC34-B044B97C5AE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89917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5" name="Zástupný obsah 3">
            <a:extLst>
              <a:ext uri="{FF2B5EF4-FFF2-40B4-BE49-F238E27FC236}">
                <a16:creationId xmlns:a16="http://schemas.microsoft.com/office/drawing/2014/main" id="{4E3AB5FD-ECA8-C757-228F-447400E6833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9" name="Zástupný symbol pro tabulku 8">
            <a:extLst>
              <a:ext uri="{FF2B5EF4-FFF2-40B4-BE49-F238E27FC236}">
                <a16:creationId xmlns:a16="http://schemas.microsoft.com/office/drawing/2014/main" id="{38C15361-4216-1F02-862E-96F0428B738D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4406398" y="2278067"/>
            <a:ext cx="7092000" cy="3960000"/>
          </a:xfrm>
        </p:spPr>
        <p:txBody>
          <a:bodyPr/>
          <a:lstStyle/>
          <a:p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8B7AC32-9EA0-3F39-4CE1-5C81EC68B185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7925BAD9-B59E-8DB0-F668-E12B03DB65A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10583999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901262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6" name="Zástupný obsah 3">
            <a:extLst>
              <a:ext uri="{FF2B5EF4-FFF2-40B4-BE49-F238E27FC236}">
                <a16:creationId xmlns:a16="http://schemas.microsoft.com/office/drawing/2014/main" id="{318003C6-E156-BF1F-3F13-2BFD4D14E46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obrázku 5">
            <a:extLst>
              <a:ext uri="{FF2B5EF4-FFF2-40B4-BE49-F238E27FC236}">
                <a16:creationId xmlns:a16="http://schemas.microsoft.com/office/drawing/2014/main" id="{14ECE8FE-3582-DBBF-450F-BF8BF0FA15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06400" y="2278068"/>
            <a:ext cx="7092000" cy="3960000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9" name="Zástupný symbol pro zápatí 8">
            <a:extLst>
              <a:ext uri="{FF2B5EF4-FFF2-40B4-BE49-F238E27FC236}">
                <a16:creationId xmlns:a16="http://schemas.microsoft.com/office/drawing/2014/main" id="{1A7E3A63-E375-563C-1253-37A483B9F830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D75B6C91-DC7E-7FC4-7F0A-DB8B490FC14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260486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667C7B17-090C-509F-D2AA-8598599862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A974DD3-9918-067D-8ED9-A15EDE1479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831D91E-C93D-CC40-38DF-52284B38809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175384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</p:spTree>
    <p:extLst>
      <p:ext uri="{BB962C8B-B14F-4D97-AF65-F5344CB8AC3E}">
        <p14:creationId xmlns:p14="http://schemas.microsoft.com/office/powerpoint/2010/main" val="16375331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0518053-8D45-A9F0-743C-F6DAB4AC0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4E6BDC3-7F50-1AEF-4E02-F3D11DA5B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08783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>
            <a:extLst>
              <a:ext uri="{FF2B5EF4-FFF2-40B4-BE49-F238E27FC236}">
                <a16:creationId xmlns:a16="http://schemas.microsoft.com/office/drawing/2014/main" id="{85732B59-8AE8-4E64-8089-D2E9FACB5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2" name="Zástupný text 8">
            <a:extLst>
              <a:ext uri="{FF2B5EF4-FFF2-40B4-BE49-F238E27FC236}">
                <a16:creationId xmlns:a16="http://schemas.microsoft.com/office/drawing/2014/main" id="{ABB04F9A-100D-E7AB-1468-0D52D49003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B130425A-FE22-3E23-10DD-13473CB55E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4000" y="2169350"/>
            <a:ext cx="5328000" cy="558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3" name="Zástupný obsah 12">
            <a:extLst>
              <a:ext uri="{FF2B5EF4-FFF2-40B4-BE49-F238E27FC236}">
                <a16:creationId xmlns:a16="http://schemas.microsoft.com/office/drawing/2014/main" id="{8B62D44B-BBED-36DD-2981-17D602E41B04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84000" y="2966518"/>
            <a:ext cx="5328000" cy="31536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4" name="Zástupný text 10">
            <a:extLst>
              <a:ext uri="{FF2B5EF4-FFF2-40B4-BE49-F238E27FC236}">
                <a16:creationId xmlns:a16="http://schemas.microsoft.com/office/drawing/2014/main" id="{6F4B374D-9B4B-6F02-A8C5-9C5C2EB9381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70400" y="2169350"/>
            <a:ext cx="5328000" cy="558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5" name="Zástupný obsah 12">
            <a:extLst>
              <a:ext uri="{FF2B5EF4-FFF2-40B4-BE49-F238E27FC236}">
                <a16:creationId xmlns:a16="http://schemas.microsoft.com/office/drawing/2014/main" id="{57EC11A9-174A-FB14-7484-BB53998C896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170400" y="2966518"/>
            <a:ext cx="5328000" cy="31536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A026EA3-65B9-CA84-35F4-082B64EF388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57EC179-A91C-6820-D136-40F078D1FAB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98513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 a shrnut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1070756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53BFFB0-78BD-4B9B-05A2-A29940738D8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619250" y="2160588"/>
            <a:ext cx="8964613" cy="3959225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EA5B4A3-CE6C-D146-238E-776842DE10B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/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523686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ávěr a poděkován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</p:spTree>
    <p:extLst>
      <p:ext uri="{BB962C8B-B14F-4D97-AF65-F5344CB8AC3E}">
        <p14:creationId xmlns:p14="http://schemas.microsoft.com/office/powerpoint/2010/main" val="1269851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999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361E6238-91D7-F301-8E55-3A3882F42349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408000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</p:spTree>
    <p:extLst>
      <p:ext uri="{BB962C8B-B14F-4D97-AF65-F5344CB8AC3E}">
        <p14:creationId xmlns:p14="http://schemas.microsoft.com/office/powerpoint/2010/main" val="26471361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velké pís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76B5B2F9-9B38-E06E-F6ED-5FBCCF60C9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B3B8F72-81EF-7424-29F6-9D2F8F0994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2542EAAF-B3F6-CAE0-6484-DFD0272FAB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92DDB9F2-4790-E840-CAF2-1691CC1CAD5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620019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malé pís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D03D6556-637F-4A8E-646E-74DDCEC0C1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59F83DFA-BC41-5DD9-FAAD-A5C442FE20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0BE8914-56C4-91C5-E53C-FAA470F6FC5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12BBF46-FD9B-F358-D298-A9F09D3321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070550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nímek s nadpise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2768486"/>
            <a:ext cx="9900000" cy="1916866"/>
          </a:xfrm>
        </p:spPr>
        <p:txBody>
          <a:bodyPr anchor="t"/>
          <a:lstStyle>
            <a:lvl1pPr>
              <a:lnSpc>
                <a:spcPct val="100000"/>
              </a:lnSpc>
              <a:defRPr sz="3700">
                <a:solidFill>
                  <a:schemeClr val="bg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DE0CB16-C6A2-E5A0-D41F-4043BDFE2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</p:spTree>
    <p:extLst>
      <p:ext uri="{BB962C8B-B14F-4D97-AF65-F5344CB8AC3E}">
        <p14:creationId xmlns:p14="http://schemas.microsoft.com/office/powerpoint/2010/main" val="1080103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B2972142-5947-7CE2-87C4-76273AB9A1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1" name="Zástupný obsah 10">
            <a:extLst>
              <a:ext uri="{FF2B5EF4-FFF2-40B4-BE49-F238E27FC236}">
                <a16:creationId xmlns:a16="http://schemas.microsoft.com/office/drawing/2014/main" id="{C4D8B83D-4F13-73F1-A6FB-F2D3FDE26A43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4000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2" name="Zástupný obsah 10">
            <a:extLst>
              <a:ext uri="{FF2B5EF4-FFF2-40B4-BE49-F238E27FC236}">
                <a16:creationId xmlns:a16="http://schemas.microsoft.com/office/drawing/2014/main" id="{66312AE8-F8DA-9BE0-CDEA-EBB8AC1D28A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220799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E0028AA-8191-8AC0-CA9B-E9E97C481F6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AC4A29AD-99A7-0114-9205-C9A17DF2295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22323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620000" y="2160000"/>
            <a:ext cx="8964000" cy="4078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310E844-7027-4742-5478-59C3914FD3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3600" y="6300000"/>
            <a:ext cx="468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DA071ED-7901-3491-A09C-3FA8AA7B06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00001" y="6300000"/>
            <a:ext cx="270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cs-CZ" sz="1000"/>
              <a:t>Datum (upravte přes Vložení / Záhlaví a zápatí)</a:t>
            </a:r>
            <a:endParaRPr lang="cs-CZ" sz="10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584000" y="6300000"/>
            <a:ext cx="914399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8DCAA09-8CEB-1A4A-3D77-876A1706EC0A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11037600" y="0"/>
            <a:ext cx="453600" cy="100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724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726" r:id="rId3"/>
    <p:sldLayoutId id="2147483722" r:id="rId4"/>
    <p:sldLayoutId id="2147483763" r:id="rId5"/>
    <p:sldLayoutId id="2147483678" r:id="rId6"/>
    <p:sldLayoutId id="2147483679" r:id="rId7"/>
    <p:sldLayoutId id="2147483651" r:id="rId8"/>
    <p:sldLayoutId id="2147483682" r:id="rId9"/>
    <p:sldLayoutId id="2147483683" r:id="rId10"/>
    <p:sldLayoutId id="2147483684" r:id="rId11"/>
    <p:sldLayoutId id="2147483755" r:id="rId12"/>
    <p:sldLayoutId id="2147483756" r:id="rId13"/>
    <p:sldLayoutId id="2147483688" r:id="rId14"/>
    <p:sldLayoutId id="2147483690" r:id="rId15"/>
    <p:sldLayoutId id="2147483724" r:id="rId16"/>
    <p:sldLayoutId id="2147483751" r:id="rId17"/>
    <p:sldLayoutId id="2147483654" r:id="rId18"/>
    <p:sldLayoutId id="2147483655" r:id="rId19"/>
    <p:sldLayoutId id="2147483719" r:id="rId20"/>
    <p:sldLayoutId id="2147483723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b="1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1000"/>
        </a:spcBef>
        <a:spcAft>
          <a:spcPts val="1000"/>
        </a:spcAft>
        <a:buFont typeface="Wingdings" pitchFamily="2" charset="2"/>
        <a:buChar char="§"/>
        <a:defRPr sz="20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504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20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720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1500" b="0" i="0" kern="1200">
          <a:solidFill>
            <a:schemeClr val="accent3"/>
          </a:solidFill>
          <a:latin typeface="+mn-lt"/>
          <a:ea typeface="+mn-ea"/>
          <a:cs typeface="Arial" panose="020B0604020202020204" pitchFamily="34" charset="0"/>
        </a:defRPr>
      </a:lvl3pPr>
      <a:lvl4pPr marL="936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1500" b="0" i="0" kern="1200">
          <a:solidFill>
            <a:schemeClr val="accent5"/>
          </a:solidFill>
          <a:latin typeface="+mn-lt"/>
          <a:ea typeface="+mn-ea"/>
          <a:cs typeface="Arial" panose="020B0604020202020204" pitchFamily="34" charset="0"/>
        </a:defRPr>
      </a:lvl4pPr>
      <a:lvl5pPr marL="1152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12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620000" y="2160000"/>
            <a:ext cx="8964000" cy="40780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/>
              <a:t>Upravte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4D28182C-6C25-39E3-D770-BE3404840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3600" y="6300000"/>
            <a:ext cx="4680000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algn="l"/>
            <a:r>
              <a:rPr lang="cs-CZ" dirty="0"/>
              <a:t>Úřad bez člena vlády v čele (upravte přes Vložení / Záhlaví a zápatí)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068C4D7-DFC0-6EDB-70FE-6EC186A203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00001" y="6300000"/>
            <a:ext cx="2700000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cs-CZ"/>
              <a:t>Datum (upravte přes Vložení / Záhlaví a zápatí)</a:t>
            </a:r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F255C820-CC56-37E2-AA41-F46591D20D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3999" y="6300000"/>
            <a:ext cx="914399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E1CE68C9-12C3-D4CF-DF74-48B3E18259EF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1037600" y="0"/>
            <a:ext cx="453600" cy="100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31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60" r:id="rId2"/>
    <p:sldLayoutId id="2147483761" r:id="rId3"/>
    <p:sldLayoutId id="2147483764" r:id="rId4"/>
    <p:sldLayoutId id="2147483765" r:id="rId5"/>
    <p:sldLayoutId id="2147483759" r:id="rId6"/>
    <p:sldLayoutId id="2147483734" r:id="rId7"/>
    <p:sldLayoutId id="2147483754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  <p:sldLayoutId id="2147483746" r:id="rId18"/>
    <p:sldLayoutId id="2147483747" r:id="rId19"/>
    <p:sldLayoutId id="2147483748" r:id="rId20"/>
    <p:sldLayoutId id="2147483749" r:id="rId21"/>
    <p:sldLayoutId id="2147483762" r:id="rId2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b="1" kern="1200">
          <a:solidFill>
            <a:schemeClr val="accent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1000"/>
        </a:spcBef>
        <a:spcAft>
          <a:spcPts val="1000"/>
        </a:spcAft>
        <a:buClrTx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504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720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500" kern="1200">
          <a:solidFill>
            <a:schemeClr val="accent2"/>
          </a:solidFill>
          <a:latin typeface="+mn-lt"/>
          <a:ea typeface="+mn-ea"/>
          <a:cs typeface="Arial" panose="020B0604020202020204" pitchFamily="34" charset="0"/>
        </a:defRPr>
      </a:lvl3pPr>
      <a:lvl4pPr marL="936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500" kern="120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4pPr>
      <a:lvl5pPr marL="1152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isui.cuzk.gov.cz/help/topics/postupy032.htm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ruian.cuzk.gov.cz/" TargetMode="External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isui.cuzk.gov.cz/help/topics/unz126.htm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isui.cuzk.gov.cz/help/topics/unz129.htm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4FF89AA-C9C4-8138-4876-74720599B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0" y="2761200"/>
            <a:ext cx="6300000" cy="1918800"/>
          </a:xfrm>
        </p:spPr>
        <p:txBody>
          <a:bodyPr/>
          <a:lstStyle/>
          <a:p>
            <a:r>
              <a:rPr lang="cs-CZ" noProof="0" dirty="0" smtClean="0"/>
              <a:t>Novinky ISÚI a VDP</a:t>
            </a:r>
            <a:endParaRPr lang="cs-CZ" noProof="0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CC8F749-BDF3-67E5-69D8-704A9D54DA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0000" y="4889060"/>
            <a:ext cx="6300000" cy="1223416"/>
          </a:xfrm>
        </p:spPr>
        <p:txBody>
          <a:bodyPr/>
          <a:lstStyle/>
          <a:p>
            <a:r>
              <a:rPr lang="cs-CZ" sz="2400" noProof="0" dirty="0" smtClean="0"/>
              <a:t>Ondřej Kazda</a:t>
            </a:r>
          </a:p>
          <a:p>
            <a:r>
              <a:rPr lang="cs-CZ" sz="2400" dirty="0"/>
              <a:t>o</a:t>
            </a:r>
            <a:r>
              <a:rPr lang="cs-CZ" sz="2400" dirty="0" smtClean="0"/>
              <a:t>ndrej.kazda@cuzk.gov.cz</a:t>
            </a:r>
            <a:endParaRPr lang="cs-CZ" sz="2400" noProof="0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73F634C-A114-7D5A-1AC1-A2F8BD9E30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8873" y="6300000"/>
            <a:ext cx="3831128" cy="365125"/>
          </a:xfrm>
        </p:spPr>
        <p:txBody>
          <a:bodyPr/>
          <a:lstStyle/>
          <a:p>
            <a:r>
              <a:rPr lang="cs-CZ" sz="1600" dirty="0" err="1" smtClean="0"/>
              <a:t>Webinář</a:t>
            </a:r>
            <a:r>
              <a:rPr lang="cs-CZ" sz="1600" dirty="0" smtClean="0"/>
              <a:t> pro stavební úřady 10. 6. 2026</a:t>
            </a:r>
            <a:endParaRPr lang="cs-CZ" sz="1600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55BB5B6-C40B-D411-94F4-5CF450BDB0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" y="-60146"/>
            <a:ext cx="6127202" cy="298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2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 smtClean="0"/>
              <a:t>Výjimky pro připojení podkladu NZ</a:t>
            </a:r>
            <a:endParaRPr lang="cs-CZ" sz="320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3966" y="1359016"/>
            <a:ext cx="9890445" cy="710989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/>
              <a:t>S ohledem na zavedené změny při definici podkladů jsme identifikovali změny, které poklady </a:t>
            </a:r>
            <a:r>
              <a:rPr lang="cs-CZ" sz="1800" dirty="0" smtClean="0"/>
              <a:t>nevyžadují, jelikož </a:t>
            </a:r>
            <a:r>
              <a:rPr lang="cs-CZ" sz="1800" dirty="0"/>
              <a:t>vychází z aktuálního stavu katastrální mapy</a:t>
            </a:r>
            <a:r>
              <a:rPr lang="cs-CZ" sz="1800" dirty="0" smtClean="0"/>
              <a:t>.</a:t>
            </a:r>
            <a:endParaRPr lang="cs-CZ" sz="18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10</a:t>
            </a:fld>
            <a:endParaRPr lang="cs-CZ" dirty="0"/>
          </a:p>
        </p:txBody>
      </p:sp>
      <p:sp>
        <p:nvSpPr>
          <p:cNvPr id="2" name="Obdélník 1"/>
          <p:cNvSpPr/>
          <p:nvPr/>
        </p:nvSpPr>
        <p:spPr>
          <a:xfrm>
            <a:off x="1001086" y="2070005"/>
            <a:ext cx="72788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Připojení </a:t>
            </a:r>
            <a:r>
              <a:rPr lang="cs-CZ" dirty="0"/>
              <a:t>podkladu k </a:t>
            </a:r>
            <a:r>
              <a:rPr lang="cs-CZ" dirty="0" smtClean="0"/>
              <a:t>NZ není vyžadováno v případech kdy: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dirty="0" smtClean="0"/>
              <a:t>návrh </a:t>
            </a:r>
            <a:r>
              <a:rPr lang="cs-CZ" dirty="0"/>
              <a:t>změny obsahuje jen změnu definičního bodu SO/AM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dirty="0"/>
              <a:t>návrh změny obsahuje jen</a:t>
            </a:r>
            <a:r>
              <a:rPr lang="cs-CZ" dirty="0" smtClean="0"/>
              <a:t> změnu parcely SO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98050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/>
              <a:t>Změna grafického klienta </a:t>
            </a:r>
            <a:r>
              <a:rPr lang="cs-CZ" sz="3200" dirty="0" err="1"/>
              <a:t>Marushka</a:t>
            </a:r>
            <a:endParaRPr lang="cs-CZ" sz="320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3966" y="1359017"/>
            <a:ext cx="9890445" cy="119962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 smtClean="0"/>
              <a:t>Změna se projevila v mnoha částech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lang="cs-CZ" sz="1800" dirty="0"/>
              <a:t>z</a:t>
            </a:r>
            <a:r>
              <a:rPr lang="cs-CZ" sz="1800" dirty="0" smtClean="0"/>
              <a:t>adávání definičních bodů AM pro hasiče a záchrannou službu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lang="cs-CZ" sz="1800" dirty="0"/>
              <a:t>e</a:t>
            </a:r>
            <a:r>
              <a:rPr lang="cs-CZ" sz="1800" dirty="0" smtClean="0"/>
              <a:t>ditace volebních okrsků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lang="cs-CZ" sz="1800" dirty="0"/>
              <a:t>e</a:t>
            </a:r>
            <a:r>
              <a:rPr lang="cs-CZ" sz="1800" dirty="0" smtClean="0"/>
              <a:t>ditace ulic</a:t>
            </a:r>
            <a:endParaRPr lang="cs-CZ" sz="18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11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83034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/>
              <a:t>Změna grafického klienta </a:t>
            </a:r>
            <a:r>
              <a:rPr lang="cs-CZ" sz="3200" dirty="0" err="1"/>
              <a:t>Marushka</a:t>
            </a:r>
            <a:endParaRPr lang="cs-CZ" sz="320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48799" y="1213932"/>
            <a:ext cx="9890445" cy="604007"/>
          </a:xfrm>
        </p:spPr>
        <p:txBody>
          <a:bodyPr/>
          <a:lstStyle/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</a:pPr>
            <a:r>
              <a:rPr lang="cs-CZ" sz="2400" dirty="0">
                <a:solidFill>
                  <a:schemeClr val="accent5"/>
                </a:solidFill>
              </a:rPr>
              <a:t>Zadávání definičních bodů AM</a:t>
            </a:r>
            <a:r>
              <a:rPr lang="cs-CZ" sz="1800" dirty="0" smtClean="0"/>
              <a:t> – skrytí zadávání definičních bodů pro hasiče a záchranku, které se zadávají pouze v odůvodněných případech (zobrazení až po </a:t>
            </a:r>
            <a:r>
              <a:rPr lang="cs-CZ" sz="1800" dirty="0" err="1" smtClean="0"/>
              <a:t>rozkliknutí</a:t>
            </a:r>
            <a:r>
              <a:rPr lang="cs-CZ" sz="1800" dirty="0" smtClean="0"/>
              <a:t>)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12</a:t>
            </a:fld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137" y="1967071"/>
            <a:ext cx="7255867" cy="460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48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/>
              <a:t>Změna grafického klienta </a:t>
            </a:r>
            <a:r>
              <a:rPr lang="cs-CZ" sz="3200" dirty="0" err="1"/>
              <a:t>Marushka</a:t>
            </a:r>
            <a:endParaRPr lang="cs-CZ" sz="320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3967" y="1213932"/>
            <a:ext cx="9831722" cy="889233"/>
          </a:xfrm>
        </p:spPr>
        <p:txBody>
          <a:bodyPr/>
          <a:lstStyle/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lphaLcParenR" startAt="2"/>
            </a:pPr>
            <a:r>
              <a:rPr lang="cs-CZ" sz="2400" dirty="0">
                <a:solidFill>
                  <a:schemeClr val="accent5"/>
                </a:solidFill>
              </a:rPr>
              <a:t>Editace volebních okrsků </a:t>
            </a:r>
            <a:r>
              <a:rPr lang="cs-CZ" sz="1800" dirty="0"/>
              <a:t>– přepracován ovládací panel pro změny </a:t>
            </a:r>
            <a:r>
              <a:rPr lang="cs-CZ" sz="1800" dirty="0" smtClean="0"/>
              <a:t>VO a změnila </a:t>
            </a:r>
            <a:r>
              <a:rPr lang="cs-CZ" sz="1800" dirty="0"/>
              <a:t>se logika vlastního kreslení </a:t>
            </a:r>
            <a:r>
              <a:rPr lang="cs-CZ" sz="1800" dirty="0" smtClean="0"/>
              <a:t>změn. Podrobněji </a:t>
            </a:r>
            <a:r>
              <a:rPr lang="cs-CZ" sz="1800" dirty="0"/>
              <a:t>nápověda ISÚI (</a:t>
            </a:r>
            <a:r>
              <a:rPr lang="cs-CZ" sz="1800" dirty="0">
                <a:hlinkClick r:id="rId2"/>
              </a:rPr>
              <a:t>https://</a:t>
            </a:r>
            <a:r>
              <a:rPr lang="cs-CZ" sz="1800" dirty="0" smtClean="0">
                <a:hlinkClick r:id="rId2"/>
              </a:rPr>
              <a:t>isui.cuzk.gov.cz/</a:t>
            </a:r>
            <a:r>
              <a:rPr lang="cs-CZ" sz="1800" dirty="0" err="1" smtClean="0">
                <a:hlinkClick r:id="rId2"/>
              </a:rPr>
              <a:t>help</a:t>
            </a:r>
            <a:r>
              <a:rPr lang="cs-CZ" sz="1800" dirty="0" smtClean="0">
                <a:hlinkClick r:id="rId2"/>
              </a:rPr>
              <a:t>/</a:t>
            </a:r>
            <a:r>
              <a:rPr lang="cs-CZ" sz="1800" dirty="0" err="1" smtClean="0">
                <a:hlinkClick r:id="rId2"/>
              </a:rPr>
              <a:t>topics</a:t>
            </a:r>
            <a:r>
              <a:rPr lang="cs-CZ" sz="1800" dirty="0" smtClean="0">
                <a:hlinkClick r:id="rId2"/>
              </a:rPr>
              <a:t>/postupy032.htm</a:t>
            </a:r>
            <a:r>
              <a:rPr lang="cs-CZ" sz="1800" dirty="0" smtClean="0"/>
              <a:t>).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13</a:t>
            </a:fld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350" y="2263522"/>
            <a:ext cx="6763409" cy="4292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701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/>
              <a:t>Změna grafického klienta </a:t>
            </a:r>
            <a:r>
              <a:rPr lang="cs-CZ" sz="3200" dirty="0" err="1"/>
              <a:t>Marushka</a:t>
            </a:r>
            <a:endParaRPr lang="cs-CZ" sz="320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5577" y="1213932"/>
            <a:ext cx="10432821" cy="2104697"/>
          </a:xfrm>
        </p:spPr>
        <p:txBody>
          <a:bodyPr/>
          <a:lstStyle/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lphaLcParenR" startAt="3"/>
            </a:pPr>
            <a:r>
              <a:rPr lang="cs-CZ" sz="2400" dirty="0" smtClean="0">
                <a:solidFill>
                  <a:schemeClr val="accent5"/>
                </a:solidFill>
              </a:rPr>
              <a:t>Editace </a:t>
            </a:r>
            <a:r>
              <a:rPr lang="cs-CZ" sz="2400" dirty="0">
                <a:solidFill>
                  <a:schemeClr val="accent5"/>
                </a:solidFill>
              </a:rPr>
              <a:t>definičních čar ulic (DCU)</a:t>
            </a:r>
            <a:r>
              <a:rPr lang="cs-CZ" sz="1800" dirty="0" smtClean="0"/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 smtClean="0"/>
              <a:t>	- při založení ulice je vyžadován zákres DCU a je umožněna i změna DCU (do položky NZ pro 	ulici doplněna ikona zeměkoule),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 smtClean="0"/>
              <a:t>	- editorem zůstává </a:t>
            </a:r>
            <a:r>
              <a:rPr lang="cs-CZ" sz="1800" dirty="0"/>
              <a:t>nadále rezort ČÚZK, zejména kvůli návaznostem na data </a:t>
            </a:r>
            <a:r>
              <a:rPr lang="cs-CZ" sz="1800" dirty="0" smtClean="0"/>
              <a:t>ZABAGED,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 smtClean="0"/>
              <a:t>	- z </a:t>
            </a:r>
            <a:r>
              <a:rPr lang="cs-CZ" sz="1800" dirty="0"/>
              <a:t>tohoto důvodu nedochází ke změnám geometrie ulic okamžitě </a:t>
            </a:r>
            <a:r>
              <a:rPr lang="cs-CZ" sz="1800" dirty="0" smtClean="0"/>
              <a:t>po schválení </a:t>
            </a:r>
            <a:r>
              <a:rPr lang="cs-CZ" sz="1800" dirty="0"/>
              <a:t>NZ v ISÚI, ale </a:t>
            </a:r>
            <a:r>
              <a:rPr lang="cs-CZ" sz="1800" dirty="0" smtClean="0"/>
              <a:t>	s </a:t>
            </a:r>
            <a:r>
              <a:rPr lang="cs-CZ" sz="1800" dirty="0"/>
              <a:t>několikadenním </a:t>
            </a:r>
            <a:r>
              <a:rPr lang="cs-CZ" sz="1800" dirty="0" smtClean="0"/>
              <a:t>zpožděním</a:t>
            </a:r>
            <a:r>
              <a:rPr lang="cs-CZ" sz="1800" dirty="0"/>
              <a:t>,</a:t>
            </a:r>
            <a:endParaRPr lang="cs-CZ" sz="18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 smtClean="0"/>
              <a:t>	- předání </a:t>
            </a:r>
            <a:r>
              <a:rPr lang="cs-CZ" sz="1800" dirty="0"/>
              <a:t>podkladů datovou schránkou už tedy není </a:t>
            </a:r>
            <a:r>
              <a:rPr lang="cs-CZ" sz="1800" dirty="0" smtClean="0"/>
              <a:t>nutné (je zbytečné).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14</a:t>
            </a:fld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798" y="3318629"/>
            <a:ext cx="9782377" cy="298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8031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/>
              <a:t>Změna grafického klienta </a:t>
            </a:r>
            <a:r>
              <a:rPr lang="cs-CZ" sz="3200" dirty="0" err="1"/>
              <a:t>Marushka</a:t>
            </a:r>
            <a:endParaRPr lang="cs-CZ" sz="320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48800" y="1149292"/>
            <a:ext cx="9831722" cy="687897"/>
          </a:xfrm>
        </p:spPr>
        <p:txBody>
          <a:bodyPr/>
          <a:lstStyle/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lphaLcParenR" startAt="3"/>
            </a:pPr>
            <a:r>
              <a:rPr lang="cs-CZ" sz="2400" dirty="0">
                <a:solidFill>
                  <a:schemeClr val="accent5"/>
                </a:solidFill>
              </a:rPr>
              <a:t>Editace definičních čar ulic (DCU</a:t>
            </a:r>
            <a:r>
              <a:rPr lang="cs-CZ" sz="2400" dirty="0" smtClean="0">
                <a:solidFill>
                  <a:schemeClr val="accent5"/>
                </a:solidFill>
              </a:rPr>
              <a:t>)</a:t>
            </a:r>
            <a:endParaRPr lang="cs-CZ" sz="1800" dirty="0" smtClean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15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794" y="1612906"/>
            <a:ext cx="7835317" cy="494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046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F1003-4641-1444-CFE5-102A033B8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5D89E22-1C4D-8B09-9FBA-A69CAE9F3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 smtClean="0"/>
              <a:t>Novinky v dodávce 4.2</a:t>
            </a:r>
            <a:endParaRPr lang="cs-CZ" sz="3200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B17BC70-A22D-0CB2-0DE4-643B582ECF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3863" y="1213932"/>
            <a:ext cx="9900000" cy="772560"/>
          </a:xfrm>
        </p:spPr>
        <p:txBody>
          <a:bodyPr/>
          <a:lstStyle/>
          <a:p>
            <a:r>
              <a:rPr lang="cs-CZ" sz="2800" dirty="0" smtClean="0"/>
              <a:t>Změny ve VDP</a:t>
            </a:r>
            <a:endParaRPr lang="cs-CZ" sz="2800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99CF73F-7DCF-35C4-250B-B0AC09EAA7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250" y="2278063"/>
            <a:ext cx="8964613" cy="3959225"/>
          </a:xfrm>
        </p:spPr>
        <p:txBody>
          <a:bodyPr/>
          <a:lstStyle/>
          <a:p>
            <a:r>
              <a:rPr lang="cs-CZ" b="1" dirty="0" smtClean="0">
                <a:solidFill>
                  <a:schemeClr val="accent5"/>
                </a:solidFill>
              </a:rPr>
              <a:t>01</a:t>
            </a:r>
            <a:r>
              <a:rPr lang="cs-CZ" dirty="0" smtClean="0"/>
              <a:t>	Doplnění geometrie </a:t>
            </a:r>
            <a:r>
              <a:rPr lang="cs-CZ" dirty="0"/>
              <a:t>u zrušených </a:t>
            </a:r>
            <a:r>
              <a:rPr lang="cs-CZ" dirty="0" smtClean="0"/>
              <a:t>stavebních objektů, adresních míst a ulic</a:t>
            </a:r>
          </a:p>
          <a:p>
            <a:r>
              <a:rPr lang="cs-CZ" b="1" dirty="0" smtClean="0">
                <a:solidFill>
                  <a:schemeClr val="accent5"/>
                </a:solidFill>
              </a:rPr>
              <a:t>02</a:t>
            </a:r>
            <a:r>
              <a:rPr lang="cs-CZ" dirty="0" smtClean="0"/>
              <a:t>	 Doplnění </a:t>
            </a:r>
            <a:r>
              <a:rPr lang="cs-CZ" dirty="0"/>
              <a:t>geometrie </a:t>
            </a:r>
            <a:r>
              <a:rPr lang="cs-CZ" dirty="0" smtClean="0"/>
              <a:t>k historii stavebních </a:t>
            </a:r>
            <a:r>
              <a:rPr lang="cs-CZ" dirty="0"/>
              <a:t>objektů, adresních míst a </a:t>
            </a:r>
            <a:r>
              <a:rPr lang="cs-CZ" dirty="0" smtClean="0"/>
              <a:t>ulic</a:t>
            </a:r>
          </a:p>
          <a:p>
            <a:r>
              <a:rPr lang="cs-CZ" b="1" dirty="0" smtClean="0">
                <a:solidFill>
                  <a:schemeClr val="accent5"/>
                </a:solidFill>
              </a:rPr>
              <a:t>03</a:t>
            </a:r>
            <a:r>
              <a:rPr lang="cs-CZ" dirty="0"/>
              <a:t>	 Překryv </a:t>
            </a:r>
            <a:r>
              <a:rPr lang="cs-CZ" dirty="0" smtClean="0"/>
              <a:t>definičních bodů prvků </a:t>
            </a:r>
            <a:r>
              <a:rPr lang="cs-CZ" dirty="0"/>
              <a:t>v </a:t>
            </a:r>
            <a:r>
              <a:rPr lang="cs-CZ" dirty="0" err="1"/>
              <a:t>Marushce</a:t>
            </a:r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DFF7458-001E-82D1-AAD4-8540CD54008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93600" y="6300000"/>
            <a:ext cx="4680000" cy="365125"/>
          </a:xfrm>
        </p:spPr>
        <p:txBody>
          <a:bodyPr/>
          <a:lstStyle/>
          <a:p>
            <a:r>
              <a:rPr lang="cs-CZ"/>
              <a:t>Úřad bez člena vlády v čele (upravte přes Vložení / Záhlaví a zápatí)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269676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10280412" cy="512582"/>
          </a:xfrm>
        </p:spPr>
        <p:txBody>
          <a:bodyPr/>
          <a:lstStyle/>
          <a:p>
            <a:r>
              <a:rPr lang="cs-CZ" sz="3200" dirty="0" smtClean="0"/>
              <a:t>Doplnění geometrie u zrušených SO, AM, UL</a:t>
            </a:r>
            <a:endParaRPr lang="cs-CZ" sz="320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01086" y="1313915"/>
            <a:ext cx="9890445" cy="97628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/>
              <a:t>Při vyhledávání zrušených prvků </a:t>
            </a:r>
            <a:r>
              <a:rPr lang="cs-CZ" sz="1800" dirty="0" smtClean="0"/>
              <a:t>je </a:t>
            </a:r>
            <a:r>
              <a:rPr lang="cs-CZ" sz="1800" dirty="0"/>
              <a:t>k dispozici ikona zeměkoule pro zobrazení geometrie </a:t>
            </a:r>
            <a:r>
              <a:rPr lang="cs-CZ" sz="1800" dirty="0" smtClean="0"/>
              <a:t>k datu zrušení, pokud </a:t>
            </a:r>
            <a:r>
              <a:rPr lang="cs-CZ" sz="1800" dirty="0"/>
              <a:t>je informace k dispozici</a:t>
            </a:r>
            <a:r>
              <a:rPr lang="cs-CZ" sz="1800" dirty="0" smtClean="0"/>
              <a:t>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/>
              <a:t>V detailu zrušeného prvku </a:t>
            </a:r>
            <a:r>
              <a:rPr lang="cs-CZ" sz="1800" dirty="0" smtClean="0"/>
              <a:t>je </a:t>
            </a:r>
            <a:r>
              <a:rPr lang="cs-CZ" sz="1800" dirty="0"/>
              <a:t>geometrie zobrazena i v náhledu s možností </a:t>
            </a:r>
            <a:r>
              <a:rPr lang="cs-CZ" sz="1800" dirty="0" err="1"/>
              <a:t>prokliku</a:t>
            </a:r>
            <a:r>
              <a:rPr lang="cs-CZ" sz="1800" dirty="0"/>
              <a:t> do </a:t>
            </a:r>
            <a:r>
              <a:rPr lang="cs-CZ" sz="1800" dirty="0" err="1" smtClean="0"/>
              <a:t>Marushky</a:t>
            </a:r>
            <a:r>
              <a:rPr lang="cs-CZ" sz="1800" dirty="0" smtClean="0"/>
              <a:t>.</a:t>
            </a:r>
            <a:endParaRPr lang="cs-CZ" sz="18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17</a:t>
            </a:fld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086" y="2290195"/>
            <a:ext cx="7043956" cy="4294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548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10280412" cy="512582"/>
          </a:xfrm>
        </p:spPr>
        <p:txBody>
          <a:bodyPr/>
          <a:lstStyle/>
          <a:p>
            <a:r>
              <a:rPr lang="cs-CZ" sz="3200" dirty="0" smtClean="0"/>
              <a:t>Doplnění geometrie do historie AM, SO, UL</a:t>
            </a:r>
            <a:endParaRPr lang="cs-CZ" sz="320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01086" y="1313915"/>
            <a:ext cx="9890445" cy="67427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/>
              <a:t>U detailů prvků při zobrazení „k datu“ je stejným způsobem jako u zrušených prvků </a:t>
            </a:r>
            <a:r>
              <a:rPr lang="cs-CZ" sz="1800" dirty="0" smtClean="0"/>
              <a:t>dostupná geometrie daného </a:t>
            </a:r>
            <a:r>
              <a:rPr lang="cs-CZ" sz="1800" dirty="0"/>
              <a:t>prvku – souřadnice, náhled prvku, </a:t>
            </a:r>
            <a:r>
              <a:rPr lang="cs-CZ" sz="1800" dirty="0" err="1"/>
              <a:t>proklik</a:t>
            </a:r>
            <a:r>
              <a:rPr lang="cs-CZ" sz="1800" dirty="0"/>
              <a:t> do mapy</a:t>
            </a:r>
            <a:r>
              <a:rPr lang="cs-CZ" sz="1800" dirty="0" smtClean="0"/>
              <a:t>.</a:t>
            </a:r>
            <a:endParaRPr lang="cs-CZ" sz="18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18</a:t>
            </a:fld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086" y="1945025"/>
            <a:ext cx="6171501" cy="472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26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10280412" cy="512582"/>
          </a:xfrm>
        </p:spPr>
        <p:txBody>
          <a:bodyPr/>
          <a:lstStyle/>
          <a:p>
            <a:r>
              <a:rPr lang="cs-CZ" sz="3200" dirty="0" smtClean="0"/>
              <a:t>Překryv definičních bodů v </a:t>
            </a:r>
            <a:r>
              <a:rPr lang="cs-CZ" sz="3200" dirty="0" err="1" smtClean="0"/>
              <a:t>Marushce</a:t>
            </a:r>
            <a:endParaRPr lang="cs-CZ" sz="320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01086" y="1313915"/>
            <a:ext cx="9890445" cy="615553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/>
              <a:t>V případě překryvu více </a:t>
            </a:r>
            <a:r>
              <a:rPr lang="cs-CZ" sz="1800" dirty="0" smtClean="0"/>
              <a:t>definičních bodů stavebních objektů, adresních míst a parcel je </a:t>
            </a:r>
            <a:r>
              <a:rPr lang="cs-CZ" sz="1800" dirty="0"/>
              <a:t>použita nová ikona </a:t>
            </a:r>
            <a:r>
              <a:rPr lang="cs-CZ" sz="1800" dirty="0" smtClean="0"/>
              <a:t>       , </a:t>
            </a:r>
            <a:r>
              <a:rPr lang="cs-CZ" sz="1800" dirty="0"/>
              <a:t>jednotlivé prvky jsou </a:t>
            </a:r>
            <a:r>
              <a:rPr lang="cs-CZ" sz="1800" dirty="0" smtClean="0"/>
              <a:t>následně identifikovány zkratkou </a:t>
            </a:r>
            <a:r>
              <a:rPr lang="cs-CZ" sz="1800" dirty="0"/>
              <a:t>SO/PA/AM.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19</a:t>
            </a:fld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086" y="2110869"/>
            <a:ext cx="5886276" cy="3787179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938" y="1617958"/>
            <a:ext cx="366482" cy="31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16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F1003-4641-1444-CFE5-102A033B8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5D89E22-1C4D-8B09-9FBA-A69CAE9F3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 smtClean="0"/>
              <a:t>Novinky v dodávce 4.2</a:t>
            </a:r>
            <a:endParaRPr lang="cs-CZ" sz="3200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B17BC70-A22D-0CB2-0DE4-643B582ECF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3863" y="1213932"/>
            <a:ext cx="9900000" cy="772560"/>
          </a:xfrm>
        </p:spPr>
        <p:txBody>
          <a:bodyPr/>
          <a:lstStyle/>
          <a:p>
            <a:r>
              <a:rPr lang="cs-CZ" sz="2800" dirty="0" smtClean="0"/>
              <a:t>Změny v ISÚI</a:t>
            </a:r>
            <a:endParaRPr lang="cs-CZ" sz="2800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99CF73F-7DCF-35C4-250B-B0AC09EAA7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250" y="2278063"/>
            <a:ext cx="8964613" cy="3959225"/>
          </a:xfrm>
        </p:spPr>
        <p:txBody>
          <a:bodyPr/>
          <a:lstStyle/>
          <a:p>
            <a:r>
              <a:rPr lang="cs-CZ" b="1" dirty="0" smtClean="0">
                <a:solidFill>
                  <a:schemeClr val="accent5"/>
                </a:solidFill>
              </a:rPr>
              <a:t>01</a:t>
            </a:r>
            <a:r>
              <a:rPr lang="cs-CZ" dirty="0" smtClean="0"/>
              <a:t>	Rozšíření evidence TEA</a:t>
            </a:r>
          </a:p>
          <a:p>
            <a:r>
              <a:rPr lang="cs-CZ" b="1" dirty="0" smtClean="0">
                <a:solidFill>
                  <a:schemeClr val="accent5"/>
                </a:solidFill>
              </a:rPr>
              <a:t>02</a:t>
            </a:r>
            <a:r>
              <a:rPr lang="cs-CZ" dirty="0"/>
              <a:t>	</a:t>
            </a:r>
            <a:r>
              <a:rPr lang="cs-CZ" dirty="0" smtClean="0"/>
              <a:t>Nové kontroly</a:t>
            </a:r>
            <a:endParaRPr lang="cs-CZ" dirty="0"/>
          </a:p>
          <a:p>
            <a:r>
              <a:rPr lang="cs-CZ" b="1" dirty="0">
                <a:solidFill>
                  <a:schemeClr val="accent5"/>
                </a:solidFill>
              </a:rPr>
              <a:t>03</a:t>
            </a:r>
            <a:r>
              <a:rPr lang="cs-CZ" dirty="0"/>
              <a:t>	</a:t>
            </a:r>
            <a:r>
              <a:rPr lang="cs-CZ" dirty="0" smtClean="0"/>
              <a:t>Úprava evidence listin</a:t>
            </a:r>
            <a:endParaRPr lang="cs-CZ" dirty="0"/>
          </a:p>
          <a:p>
            <a:r>
              <a:rPr lang="cs-CZ" b="1" dirty="0" smtClean="0">
                <a:solidFill>
                  <a:schemeClr val="accent5"/>
                </a:solidFill>
              </a:rPr>
              <a:t>04</a:t>
            </a:r>
            <a:r>
              <a:rPr lang="cs-CZ" dirty="0" smtClean="0"/>
              <a:t>	Změna grafického klienta </a:t>
            </a:r>
            <a:r>
              <a:rPr lang="cs-CZ" dirty="0" err="1" smtClean="0"/>
              <a:t>Marushka</a:t>
            </a:r>
            <a:endParaRPr lang="cs-CZ" dirty="0" smtClean="0"/>
          </a:p>
          <a:p>
            <a:r>
              <a:rPr lang="cs-CZ" b="1" dirty="0" smtClean="0">
                <a:solidFill>
                  <a:schemeClr val="accent5"/>
                </a:solidFill>
              </a:rPr>
              <a:t>05</a:t>
            </a:r>
            <a:r>
              <a:rPr lang="cs-CZ" dirty="0"/>
              <a:t>	</a:t>
            </a:r>
            <a:r>
              <a:rPr lang="cs-CZ" dirty="0" smtClean="0"/>
              <a:t>Reklamace – zobrazení v mapě</a:t>
            </a:r>
            <a:endParaRPr lang="cs-CZ" dirty="0"/>
          </a:p>
          <a:p>
            <a:r>
              <a:rPr lang="cs-CZ" b="1" dirty="0" smtClean="0">
                <a:solidFill>
                  <a:schemeClr val="accent5"/>
                </a:solidFill>
              </a:rPr>
              <a:t>06</a:t>
            </a:r>
            <a:r>
              <a:rPr lang="cs-CZ" dirty="0"/>
              <a:t>	</a:t>
            </a:r>
            <a:r>
              <a:rPr lang="cs-CZ" dirty="0" smtClean="0"/>
              <a:t>Zavedení </a:t>
            </a:r>
            <a:r>
              <a:rPr lang="cs-CZ" dirty="0"/>
              <a:t>historie lokalizace nižších prvků</a:t>
            </a:r>
          </a:p>
          <a:p>
            <a:r>
              <a:rPr lang="cs-CZ" b="1" dirty="0" smtClean="0">
                <a:solidFill>
                  <a:schemeClr val="accent5"/>
                </a:solidFill>
              </a:rPr>
              <a:t>07</a:t>
            </a:r>
            <a:r>
              <a:rPr lang="cs-CZ" dirty="0"/>
              <a:t>	</a:t>
            </a:r>
            <a:r>
              <a:rPr lang="cs-CZ" dirty="0" smtClean="0"/>
              <a:t>Úprava </a:t>
            </a:r>
            <a:r>
              <a:rPr lang="cs-CZ" dirty="0"/>
              <a:t>procesu editace ulic</a:t>
            </a:r>
          </a:p>
        </p:txBody>
      </p:sp>
    </p:spTree>
    <p:extLst>
      <p:ext uri="{BB962C8B-B14F-4D97-AF65-F5344CB8AC3E}">
        <p14:creationId xmlns:p14="http://schemas.microsoft.com/office/powerpoint/2010/main" val="163020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F1003-4641-1444-CFE5-102A033B8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5D89E22-1C4D-8B09-9FBA-A69CAE9F3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/>
              <a:t>Novinky v dodávce </a:t>
            </a:r>
            <a:r>
              <a:rPr lang="cs-CZ" sz="3200" dirty="0" smtClean="0"/>
              <a:t>4.3</a:t>
            </a:r>
            <a:endParaRPr lang="cs-CZ" sz="3200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B17BC70-A22D-0CB2-0DE4-643B582ECF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/>
          <a:p>
            <a:r>
              <a:rPr lang="cs-CZ" dirty="0" smtClean="0"/>
              <a:t>Dodávka 4.3</a:t>
            </a:r>
            <a:endParaRPr lang="cs-CZ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99CF73F-7DCF-35C4-250B-B0AC09EAA7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250" y="2278063"/>
            <a:ext cx="8964613" cy="3959225"/>
          </a:xfrm>
        </p:spPr>
        <p:txBody>
          <a:bodyPr/>
          <a:lstStyle/>
          <a:p>
            <a:r>
              <a:rPr lang="cs-CZ" b="1" dirty="0" smtClean="0">
                <a:solidFill>
                  <a:schemeClr val="accent5"/>
                </a:solidFill>
              </a:rPr>
              <a:t>01</a:t>
            </a:r>
            <a:r>
              <a:rPr lang="cs-CZ" dirty="0" smtClean="0"/>
              <a:t>	Úprava kontrol v ISÚI</a:t>
            </a:r>
          </a:p>
          <a:p>
            <a:r>
              <a:rPr lang="cs-CZ" b="1" dirty="0" smtClean="0">
                <a:solidFill>
                  <a:schemeClr val="accent5"/>
                </a:solidFill>
              </a:rPr>
              <a:t>02</a:t>
            </a:r>
            <a:r>
              <a:rPr lang="cs-CZ" dirty="0"/>
              <a:t>	</a:t>
            </a:r>
            <a:r>
              <a:rPr lang="cs-CZ" dirty="0" smtClean="0"/>
              <a:t>Senátní </a:t>
            </a:r>
            <a:r>
              <a:rPr lang="cs-CZ" dirty="0"/>
              <a:t>volební obvody</a:t>
            </a:r>
          </a:p>
          <a:p>
            <a:r>
              <a:rPr lang="cs-CZ" b="1" dirty="0">
                <a:solidFill>
                  <a:schemeClr val="accent5"/>
                </a:solidFill>
              </a:rPr>
              <a:t>03</a:t>
            </a:r>
            <a:r>
              <a:rPr lang="cs-CZ" dirty="0"/>
              <a:t>	</a:t>
            </a:r>
            <a:r>
              <a:rPr lang="cs-CZ" dirty="0" smtClean="0"/>
              <a:t>Vedení </a:t>
            </a:r>
            <a:r>
              <a:rPr lang="cs-CZ" dirty="0"/>
              <a:t>školských obvodů</a:t>
            </a:r>
          </a:p>
          <a:p>
            <a:r>
              <a:rPr lang="cs-CZ" b="1" dirty="0" smtClean="0">
                <a:solidFill>
                  <a:schemeClr val="accent5"/>
                </a:solidFill>
              </a:rPr>
              <a:t>04</a:t>
            </a:r>
            <a:r>
              <a:rPr lang="cs-CZ" dirty="0" smtClean="0"/>
              <a:t>	Přihlašování </a:t>
            </a:r>
            <a:r>
              <a:rPr lang="cs-CZ" dirty="0"/>
              <a:t>do ISÚI přes CAAIS (samostatná prezentace</a:t>
            </a:r>
            <a:r>
              <a:rPr lang="cs-CZ" dirty="0" smtClean="0"/>
              <a:t>)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05969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noProof="0" dirty="0" smtClean="0"/>
              <a:t>Úprava kontrol v ISÚI</a:t>
            </a:r>
            <a:endParaRPr lang="cs-CZ" sz="3200" noProof="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046" y="1363663"/>
            <a:ext cx="8964613" cy="3959225"/>
          </a:xfrm>
        </p:spPr>
        <p:txBody>
          <a:bodyPr/>
          <a:lstStyle/>
          <a:p>
            <a:r>
              <a:rPr lang="cs-CZ" sz="2000" dirty="0"/>
              <a:t>WARNING SO0552 </a:t>
            </a:r>
            <a:r>
              <a:rPr lang="cs-CZ" sz="2000" dirty="0">
                <a:solidFill>
                  <a:schemeClr val="accent3">
                    <a:lumMod val="75000"/>
                  </a:schemeClr>
                </a:solidFill>
              </a:rPr>
              <a:t>Stavební objekt má zadaný stejný „Počet bytů“ a „Ubytovacích jednotek“ – zkontrolujte, zda se v budově nachází odpovídající počet bytů a zároveň stejný počet ubytovacích jednotek</a:t>
            </a:r>
            <a:r>
              <a:rPr lang="cs-CZ" sz="2000" dirty="0" smtClean="0"/>
              <a:t> - nebude </a:t>
            </a:r>
            <a:r>
              <a:rPr lang="cs-CZ" sz="2000" dirty="0"/>
              <a:t>hlášeno, pokud je vyplněná hodnota "nula" v obou </a:t>
            </a:r>
            <a:r>
              <a:rPr lang="cs-CZ" sz="2000" dirty="0" smtClean="0"/>
              <a:t>polích</a:t>
            </a:r>
          </a:p>
          <a:p>
            <a:r>
              <a:rPr lang="cs-CZ" sz="2000" dirty="0" smtClean="0"/>
              <a:t>Kontrola na vyplněnost TEA pro statistiku: ERROR </a:t>
            </a:r>
            <a:r>
              <a:rPr lang="cs-CZ" sz="2000" dirty="0"/>
              <a:t>SO0538 </a:t>
            </a:r>
            <a:r>
              <a:rPr lang="cs-CZ" sz="2000" dirty="0">
                <a:solidFill>
                  <a:schemeClr val="accent3">
                    <a:lumMod val="75000"/>
                  </a:schemeClr>
                </a:solidFill>
              </a:rPr>
              <a:t>Číslovaný SO s datem dokončení po #1# musí mít vyplněny atribut(y) #2#</a:t>
            </a:r>
            <a:r>
              <a:rPr lang="cs-CZ" sz="2000" dirty="0" smtClean="0">
                <a:solidFill>
                  <a:schemeClr val="accent5"/>
                </a:solidFill>
              </a:rPr>
              <a:t> </a:t>
            </a:r>
            <a:r>
              <a:rPr lang="cs-CZ" sz="2000" dirty="0" smtClean="0"/>
              <a:t>- přidá se </a:t>
            </a:r>
            <a:r>
              <a:rPr lang="cs-CZ" sz="2000" dirty="0"/>
              <a:t>kontrola na nevyplněné Ubytovací jednotky, tzn. povinnost vyplnění bude na IČO investora (musí být vyplněn kód IČO, nebo Investor IČO nemá), PENB, Investiční náklady a Sekundární způsob vytápění.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21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31885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/>
              <a:t>Senátní volební </a:t>
            </a:r>
            <a:r>
              <a:rPr lang="cs-CZ" sz="3200" dirty="0" smtClean="0"/>
              <a:t>obvody</a:t>
            </a:r>
            <a:endParaRPr lang="cs-CZ" sz="3200" noProof="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67496" y="1213932"/>
            <a:ext cx="8964613" cy="3959225"/>
          </a:xfrm>
        </p:spPr>
        <p:txBody>
          <a:bodyPr/>
          <a:lstStyle/>
          <a:p>
            <a:r>
              <a:rPr lang="cs-CZ" sz="2000" dirty="0"/>
              <a:t>Senátní volební </a:t>
            </a:r>
            <a:r>
              <a:rPr lang="cs-CZ" sz="2000" dirty="0" smtClean="0"/>
              <a:t>obvod (SVO) je </a:t>
            </a:r>
            <a:r>
              <a:rPr lang="cs-CZ" sz="2000" dirty="0"/>
              <a:t>nadřazený prvek k volebním </a:t>
            </a:r>
            <a:r>
              <a:rPr lang="cs-CZ" sz="2000" dirty="0" smtClean="0"/>
              <a:t>okrskům, resp. volební okrsky </a:t>
            </a:r>
            <a:r>
              <a:rPr lang="cs-CZ" sz="2000" dirty="0"/>
              <a:t>jsou skladebné do </a:t>
            </a:r>
            <a:r>
              <a:rPr lang="cs-CZ" sz="2000" dirty="0" smtClean="0"/>
              <a:t>SVO.</a:t>
            </a:r>
          </a:p>
          <a:p>
            <a:r>
              <a:rPr lang="cs-CZ" sz="2000" dirty="0" smtClean="0"/>
              <a:t>Na území ČR je jich celkem 81 (přibližně jako okresů 76).</a:t>
            </a:r>
            <a:endParaRPr lang="cs-CZ" sz="2000" dirty="0"/>
          </a:p>
          <a:p>
            <a:r>
              <a:rPr lang="cs-CZ" sz="2000" dirty="0" smtClean="0"/>
              <a:t>Aktuálně jsou SVO zavedené v ISÚI.</a:t>
            </a:r>
          </a:p>
          <a:p>
            <a:r>
              <a:rPr lang="cs-CZ" sz="2000" dirty="0" smtClean="0"/>
              <a:t>Editorem je ČÚZK.</a:t>
            </a:r>
          </a:p>
          <a:p>
            <a:r>
              <a:rPr lang="cs-CZ" sz="2000" dirty="0"/>
              <a:t>Od 1. 1. 2027 budou </a:t>
            </a:r>
            <a:r>
              <a:rPr lang="cs-CZ" sz="2000" dirty="0" smtClean="0"/>
              <a:t>SVO </a:t>
            </a:r>
            <a:r>
              <a:rPr lang="cs-CZ" sz="2000" dirty="0"/>
              <a:t>doplněny do RÚIAN a </a:t>
            </a:r>
            <a:r>
              <a:rPr lang="cs-CZ" sz="2000" dirty="0" smtClean="0"/>
              <a:t>VDP.</a:t>
            </a:r>
          </a:p>
          <a:p>
            <a:endParaRPr lang="cs-CZ" sz="20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22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88366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 smtClean="0"/>
              <a:t>Vedení školských obvodů</a:t>
            </a:r>
            <a:endParaRPr lang="cs-CZ" sz="3200" noProof="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045" y="1213932"/>
            <a:ext cx="8964613" cy="4817752"/>
          </a:xfrm>
        </p:spPr>
        <p:txBody>
          <a:bodyPr/>
          <a:lstStyle/>
          <a:p>
            <a:r>
              <a:rPr lang="cs-CZ" sz="2000" dirty="0" smtClean="0"/>
              <a:t>V ISÚI bude zavedena zcela nová agenda pro školské obvody (ŠO).</a:t>
            </a:r>
          </a:p>
          <a:p>
            <a:r>
              <a:rPr lang="cs-CZ" sz="2000" dirty="0" smtClean="0"/>
              <a:t>ŠO navrženy </a:t>
            </a:r>
            <a:r>
              <a:rPr lang="cs-CZ" sz="2000" dirty="0"/>
              <a:t>v rámci zákona č. 267/2025 Sb., kterým byl novelizován školský zákon č. 561/2004 Sb.</a:t>
            </a:r>
            <a:endParaRPr lang="cs-CZ" sz="2000" dirty="0" smtClean="0"/>
          </a:p>
          <a:p>
            <a:r>
              <a:rPr lang="cs-CZ" sz="2000" smtClean="0"/>
              <a:t>Budou </a:t>
            </a:r>
            <a:r>
              <a:rPr lang="cs-CZ" sz="2000" dirty="0" smtClean="0"/>
              <a:t>3 typy ŠO – mateřská škola, 1. stupeň ZŠ a 2. stupeň ZŠ. Celá ČR bude pokrytá ŠO bezezbytku.</a:t>
            </a:r>
          </a:p>
          <a:p>
            <a:r>
              <a:rPr lang="cs-CZ" sz="2000" dirty="0"/>
              <a:t>Editory budou všechny obce a kraje.</a:t>
            </a:r>
          </a:p>
          <a:p>
            <a:r>
              <a:rPr lang="cs-CZ" sz="2000" dirty="0" smtClean="0"/>
              <a:t>Aktuálně probíhá sběr dat o ŠO od obcí – obce vyplňují do Aplikace pro úvodní plnění ŠO, každá obec svůj jedinečný přístup pomocí URL adresy.</a:t>
            </a:r>
          </a:p>
          <a:p>
            <a:r>
              <a:rPr lang="cs-CZ" sz="2000" dirty="0" smtClean="0"/>
              <a:t>Na sběr dat naváže migrace ŠO do ISÚI.</a:t>
            </a:r>
          </a:p>
          <a:p>
            <a:r>
              <a:rPr lang="cs-CZ" sz="2000" dirty="0" smtClean="0"/>
              <a:t>Zápis </a:t>
            </a:r>
            <a:r>
              <a:rPr lang="cs-CZ" sz="2000" dirty="0"/>
              <a:t>prvků do RÚIAN bude vyhlášen do 1. 3. </a:t>
            </a:r>
            <a:r>
              <a:rPr lang="cs-CZ" sz="2000" dirty="0" smtClean="0"/>
              <a:t>2028.</a:t>
            </a:r>
            <a:endParaRPr lang="cs-CZ" sz="2000" dirty="0"/>
          </a:p>
          <a:p>
            <a:endParaRPr lang="cs-CZ" sz="20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23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37294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539C9E56-F17E-F0DE-3ACC-6B44078753E3}"/>
              </a:ext>
            </a:extLst>
          </p:cNvPr>
          <p:cNvSpPr txBox="1">
            <a:spLocks/>
          </p:cNvSpPr>
          <p:nvPr/>
        </p:nvSpPr>
        <p:spPr>
          <a:xfrm>
            <a:off x="501396" y="238125"/>
            <a:ext cx="11394948" cy="9202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cs-CZ" sz="4000" noProof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Cambria" panose="02040503050406030204" pitchFamily="18" charset="0"/>
            </a:endParaRP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DBE7FAA7-1737-74BE-3EB2-DB0CFA697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604800"/>
          </a:xfrm>
        </p:spPr>
        <p:txBody>
          <a:bodyPr/>
          <a:lstStyle/>
          <a:p>
            <a:r>
              <a:rPr lang="cs-CZ" sz="3200" noProof="0" dirty="0" smtClean="0"/>
              <a:t>Podpora ČÚZK</a:t>
            </a:r>
            <a:endParaRPr lang="cs-CZ" sz="3200" noProof="0" dirty="0"/>
          </a:p>
        </p:txBody>
      </p:sp>
      <p:sp>
        <p:nvSpPr>
          <p:cNvPr id="5" name="Zástupný symbol pro obsah 6">
            <a:extLst>
              <a:ext uri="{FF2B5EF4-FFF2-40B4-BE49-F238E27FC236}">
                <a16:creationId xmlns:a16="http://schemas.microsoft.com/office/drawing/2014/main" id="{5AC4B5F6-FF28-9732-D04C-97DF45F2F5BE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787971" y="1294531"/>
            <a:ext cx="10620462" cy="3489504"/>
          </a:xfrm>
        </p:spPr>
        <p:txBody>
          <a:bodyPr>
            <a:normAutofit/>
          </a:bodyPr>
          <a:lstStyle/>
          <a:p>
            <a:r>
              <a:rPr lang="cs-CZ" dirty="0">
                <a:solidFill>
                  <a:schemeClr val="accent5"/>
                </a:solidFill>
              </a:rPr>
              <a:t>Podrobnější informace o ISÚI/RÚIAN a uživatelské postupy pro práci v ISÚI jsou k dispozici v</a:t>
            </a:r>
            <a:r>
              <a:rPr lang="cs-CZ" dirty="0">
                <a:solidFill>
                  <a:schemeClr val="accent3"/>
                </a:solidFill>
              </a:rPr>
              <a:t> </a:t>
            </a:r>
            <a:r>
              <a:rPr lang="cs-CZ" b="1" dirty="0">
                <a:solidFill>
                  <a:schemeClr val="accent3"/>
                </a:solidFill>
              </a:rPr>
              <a:t>nápovědě </a:t>
            </a:r>
            <a:r>
              <a:rPr lang="cs-CZ" b="1" dirty="0" smtClean="0">
                <a:solidFill>
                  <a:schemeClr val="accent3"/>
                </a:solidFill>
              </a:rPr>
              <a:t>ISÚI </a:t>
            </a:r>
            <a:r>
              <a:rPr lang="cs-CZ" dirty="0" smtClean="0">
                <a:solidFill>
                  <a:schemeClr val="accent3"/>
                </a:solidFill>
              </a:rPr>
              <a:t>(</a:t>
            </a:r>
            <a:r>
              <a:rPr lang="cs-CZ" dirty="0"/>
              <a:t>https://isui.cuzk.gov.cz/</a:t>
            </a:r>
            <a:r>
              <a:rPr lang="cs-CZ" dirty="0" err="1"/>
              <a:t>help</a:t>
            </a:r>
            <a:r>
              <a:rPr lang="cs-CZ" dirty="0"/>
              <a:t>/</a:t>
            </a:r>
            <a:r>
              <a:rPr lang="cs-CZ" dirty="0" err="1"/>
              <a:t>index.htm?id</a:t>
            </a:r>
            <a:r>
              <a:rPr lang="cs-CZ" dirty="0" smtClean="0"/>
              <a:t>=</a:t>
            </a:r>
            <a:r>
              <a:rPr lang="cs-CZ" dirty="0" smtClean="0">
                <a:solidFill>
                  <a:schemeClr val="accent3"/>
                </a:solidFill>
              </a:rPr>
              <a:t>) </a:t>
            </a:r>
            <a:r>
              <a:rPr lang="cs-CZ" dirty="0">
                <a:solidFill>
                  <a:schemeClr val="accent5"/>
                </a:solidFill>
              </a:rPr>
              <a:t>a na </a:t>
            </a:r>
            <a:r>
              <a:rPr lang="cs-CZ" b="1" dirty="0">
                <a:solidFill>
                  <a:schemeClr val="accent3"/>
                </a:solidFill>
              </a:rPr>
              <a:t>webových stránkách RÚIAN</a:t>
            </a:r>
            <a:r>
              <a:rPr lang="cs-CZ" dirty="0">
                <a:solidFill>
                  <a:schemeClr val="accent3"/>
                </a:solidFill>
              </a:rPr>
              <a:t> </a:t>
            </a:r>
            <a:r>
              <a:rPr lang="cs-CZ" dirty="0">
                <a:solidFill>
                  <a:schemeClr val="accent3"/>
                </a:solidFill>
                <a:hlinkClick r:id="rId2"/>
              </a:rPr>
              <a:t>https://ruian.cuzk.gov.cz</a:t>
            </a:r>
            <a:r>
              <a:rPr lang="cs-CZ" dirty="0" smtClean="0">
                <a:solidFill>
                  <a:schemeClr val="accent3"/>
                </a:solidFill>
                <a:hlinkClick r:id="rId2"/>
              </a:rPr>
              <a:t>/</a:t>
            </a:r>
            <a:r>
              <a:rPr lang="cs-CZ" dirty="0" smtClean="0">
                <a:solidFill>
                  <a:schemeClr val="accent3"/>
                </a:solidFill>
              </a:rPr>
              <a:t>.</a:t>
            </a:r>
            <a:endParaRPr lang="cs-CZ" noProof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dirty="0">
                <a:solidFill>
                  <a:schemeClr val="accent5"/>
                </a:solidFill>
              </a:rPr>
              <a:t>V případě, že potřebné informace a odpovědi na Vaše otázky nenaleznete, můžete se obrátit na podporu </a:t>
            </a:r>
            <a:r>
              <a:rPr lang="cs-CZ" dirty="0" smtClean="0">
                <a:solidFill>
                  <a:schemeClr val="accent5"/>
                </a:solidFill>
              </a:rPr>
              <a:t>ČÚZK:</a:t>
            </a:r>
          </a:p>
          <a:p>
            <a:pPr lvl="2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cs-CZ" sz="1800" dirty="0" smtClean="0">
                <a:solidFill>
                  <a:schemeClr val="accent3"/>
                </a:solidFill>
              </a:rPr>
              <a:t>Kontaktní</a:t>
            </a:r>
            <a:r>
              <a:rPr lang="cs-CZ" sz="2000" dirty="0" smtClean="0">
                <a:solidFill>
                  <a:schemeClr val="accent3"/>
                </a:solidFill>
              </a:rPr>
              <a:t> </a:t>
            </a:r>
            <a:r>
              <a:rPr lang="cs-CZ" sz="2000" dirty="0">
                <a:solidFill>
                  <a:schemeClr val="accent3"/>
                </a:solidFill>
              </a:rPr>
              <a:t>formulář </a:t>
            </a:r>
            <a:r>
              <a:rPr lang="cs-CZ" sz="2000" dirty="0" err="1" smtClean="0">
                <a:solidFill>
                  <a:schemeClr val="accent3"/>
                </a:solidFill>
              </a:rPr>
              <a:t>Helpdesk</a:t>
            </a:r>
            <a:endParaRPr lang="cs-CZ" sz="2000" dirty="0">
              <a:solidFill>
                <a:schemeClr val="accent3"/>
              </a:solidFill>
            </a:endParaRPr>
          </a:p>
          <a:p>
            <a:pPr lvl="2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cs-CZ" sz="1800" dirty="0"/>
              <a:t>Telefon: 284 044 455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cs-CZ" dirty="0">
              <a:solidFill>
                <a:schemeClr val="accent3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dirty="0">
                <a:solidFill>
                  <a:schemeClr val="accent5"/>
                </a:solidFill>
              </a:rPr>
              <a:t>Konkrétní dotaz můžete zapsat do</a:t>
            </a:r>
            <a:r>
              <a:rPr lang="cs-CZ" dirty="0">
                <a:solidFill>
                  <a:schemeClr val="accent3"/>
                </a:solidFill>
              </a:rPr>
              <a:t> </a:t>
            </a:r>
            <a:r>
              <a:rPr lang="cs-CZ" b="1" dirty="0" err="1" smtClean="0">
                <a:solidFill>
                  <a:schemeClr val="accent3"/>
                </a:solidFill>
              </a:rPr>
              <a:t>Helpdesku</a:t>
            </a:r>
            <a:r>
              <a:rPr lang="cs-CZ" b="1" dirty="0" smtClean="0">
                <a:solidFill>
                  <a:schemeClr val="accent3"/>
                </a:solidFill>
              </a:rPr>
              <a:t> ISÚI</a:t>
            </a:r>
            <a:r>
              <a:rPr lang="cs-CZ" dirty="0" smtClean="0">
                <a:solidFill>
                  <a:schemeClr val="accent5"/>
                </a:solidFill>
              </a:rPr>
              <a:t>, </a:t>
            </a:r>
            <a:r>
              <a:rPr lang="cs-CZ" dirty="0">
                <a:solidFill>
                  <a:schemeClr val="accent5"/>
                </a:solidFill>
              </a:rPr>
              <a:t>kde je potřeba vyplnit </a:t>
            </a:r>
            <a:r>
              <a:rPr lang="cs-CZ" dirty="0" smtClean="0">
                <a:solidFill>
                  <a:schemeClr val="accent5"/>
                </a:solidFill>
              </a:rPr>
              <a:t>Váš kontaktní email, </a:t>
            </a:r>
            <a:r>
              <a:rPr lang="cs-CZ" dirty="0">
                <a:solidFill>
                  <a:schemeClr val="accent5"/>
                </a:solidFill>
              </a:rPr>
              <a:t>aby odpověď nebyla odeslána pouze na </a:t>
            </a:r>
            <a:r>
              <a:rPr lang="cs-CZ" dirty="0" smtClean="0">
                <a:solidFill>
                  <a:schemeClr val="accent5"/>
                </a:solidFill>
              </a:rPr>
              <a:t>podatelnu.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dirty="0" smtClean="0">
                <a:solidFill>
                  <a:schemeClr val="accent5"/>
                </a:solidFill>
              </a:rPr>
              <a:t>    </a:t>
            </a:r>
            <a:r>
              <a:rPr lang="cs-CZ" dirty="0" err="1" smtClean="0">
                <a:solidFill>
                  <a:schemeClr val="accent5"/>
                </a:solidFill>
              </a:rPr>
              <a:t>Helpdesk</a:t>
            </a:r>
            <a:r>
              <a:rPr lang="cs-CZ" dirty="0" smtClean="0">
                <a:solidFill>
                  <a:schemeClr val="accent5"/>
                </a:solidFill>
              </a:rPr>
              <a:t> </a:t>
            </a:r>
            <a:r>
              <a:rPr lang="cs-CZ" dirty="0">
                <a:solidFill>
                  <a:schemeClr val="accent5"/>
                </a:solidFill>
              </a:rPr>
              <a:t>z ISÚI je přístupný na každé stránce vpravo dole: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736" y="4850430"/>
            <a:ext cx="6517448" cy="1502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4928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78819B76-FCCF-20DD-93BA-079BCCC645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>
            <a:normAutofit/>
          </a:bodyPr>
          <a:lstStyle/>
          <a:p>
            <a:r>
              <a:rPr lang="cs-CZ" dirty="0"/>
              <a:t>Ondřej Kazda</a:t>
            </a:r>
          </a:p>
          <a:p>
            <a:r>
              <a:rPr lang="cs-CZ" dirty="0"/>
              <a:t>ondrej.kazda@cuzk.gov.cz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D127878-7249-41F4-8CBC-B5C81373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/>
          <a:p>
            <a:r>
              <a:rPr lang="cs-CZ" noProof="0" dirty="0"/>
              <a:t>Děkuji</a:t>
            </a:r>
            <a:br>
              <a:rPr lang="cs-CZ" noProof="0" dirty="0"/>
            </a:br>
            <a:r>
              <a:rPr lang="cs-CZ" noProof="0" dirty="0"/>
              <a:t>za pozornost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A2F484C-0F74-70BC-CCB5-61996FA74F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" y="-60146"/>
            <a:ext cx="6127202" cy="298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87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/>
              <a:t>Rozšíření evidence TEA</a:t>
            </a:r>
          </a:p>
        </p:txBody>
      </p:sp>
      <p:sp>
        <p:nvSpPr>
          <p:cNvPr id="10" name="Zástupný text 9">
            <a:extLst>
              <a:ext uri="{FF2B5EF4-FFF2-40B4-BE49-F238E27FC236}">
                <a16:creationId xmlns:a16="http://schemas.microsoft.com/office/drawing/2014/main" id="{ADAC9B78-38ED-DF96-EA4F-9F6D6B312D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8"/>
            <a:ext cx="9900000" cy="1188999"/>
          </a:xfrm>
        </p:spPr>
        <p:txBody>
          <a:bodyPr/>
          <a:lstStyle/>
          <a:p>
            <a:r>
              <a:rPr lang="cs-CZ" sz="1800" dirty="0"/>
              <a:t>Od verze 4.1 se předávají informace ze statistického zjišťování ve smyslu § 10 odst. 3 a § 15 zákona </a:t>
            </a:r>
            <a:r>
              <a:rPr lang="cs-CZ" sz="1800" dirty="0" smtClean="0"/>
              <a:t>č</a:t>
            </a:r>
            <a:r>
              <a:rPr lang="cs-CZ" sz="1800" dirty="0"/>
              <a:t>. 89/1995 Sb., o státní statistické službě, ve znění pozdějších předpisů zápisem do ISÚI.</a:t>
            </a:r>
            <a:endParaRPr lang="cs-CZ" sz="1800" dirty="0" smtClean="0"/>
          </a:p>
          <a:p>
            <a:r>
              <a:rPr lang="cs-CZ" sz="1800" dirty="0" smtClean="0"/>
              <a:t>Ve </a:t>
            </a:r>
            <a:r>
              <a:rPr lang="cs-CZ" sz="1800" dirty="0"/>
              <a:t>verzi 4.2 </a:t>
            </a:r>
            <a:r>
              <a:rPr lang="cs-CZ" sz="1800" dirty="0" smtClean="0"/>
              <a:t>byly </a:t>
            </a:r>
            <a:r>
              <a:rPr lang="cs-CZ" sz="1800" dirty="0"/>
              <a:t>provedeny </a:t>
            </a:r>
            <a:r>
              <a:rPr lang="cs-CZ" sz="1800" dirty="0" smtClean="0"/>
              <a:t>pouze </a:t>
            </a:r>
            <a:r>
              <a:rPr lang="cs-CZ" sz="1800" dirty="0"/>
              <a:t>drobné </a:t>
            </a:r>
            <a:r>
              <a:rPr lang="cs-CZ" sz="1800" dirty="0" smtClean="0"/>
              <a:t>úpravy:</a:t>
            </a:r>
            <a:endParaRPr lang="cs-CZ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3966" y="2432807"/>
            <a:ext cx="9890445" cy="377460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1800" dirty="0" smtClean="0"/>
              <a:t>Kontrola </a:t>
            </a:r>
            <a:r>
              <a:rPr lang="cs-CZ" sz="1800" dirty="0"/>
              <a:t>zadávání v dispozicích bytů – pokud je zadán počet bytů, musí být vyplněna i </a:t>
            </a:r>
            <a:r>
              <a:rPr lang="cs-CZ" sz="1800" dirty="0" smtClean="0"/>
              <a:t>plocha</a:t>
            </a:r>
            <a:endParaRPr lang="cs-CZ"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1800" dirty="0" smtClean="0"/>
              <a:t>Kontrola </a:t>
            </a:r>
            <a:r>
              <a:rPr lang="cs-CZ" sz="1800" dirty="0"/>
              <a:t>zadávání v dispozicích bytů – pokud je zadána plocha bytů, musí být vyplněn i </a:t>
            </a:r>
            <a:r>
              <a:rPr lang="cs-CZ" sz="1800" dirty="0" smtClean="0"/>
              <a:t>počet</a:t>
            </a:r>
            <a:endParaRPr lang="cs-CZ"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1800" dirty="0" smtClean="0"/>
              <a:t>Kontrola </a:t>
            </a:r>
            <a:r>
              <a:rPr lang="cs-CZ" sz="1800" dirty="0"/>
              <a:t>– upozornění uživatele v případě, kdy zadává stejný počet bytů i </a:t>
            </a:r>
            <a:r>
              <a:rPr lang="cs-CZ" sz="1800" dirty="0" smtClean="0"/>
              <a:t>ubytovacích jednotek, nejde </a:t>
            </a:r>
            <a:r>
              <a:rPr lang="cs-CZ" sz="1800" dirty="0"/>
              <a:t>o stejné hodnoty a každá z nich má zcela odlišný </a:t>
            </a:r>
            <a:r>
              <a:rPr lang="cs-CZ" sz="1800" dirty="0" smtClean="0"/>
              <a:t>význam</a:t>
            </a:r>
            <a:endParaRPr lang="cs-CZ"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1800" dirty="0" smtClean="0"/>
              <a:t>Kontrola </a:t>
            </a:r>
            <a:r>
              <a:rPr lang="cs-CZ" sz="1800" dirty="0"/>
              <a:t>– již </a:t>
            </a:r>
            <a:r>
              <a:rPr lang="cs-CZ" sz="1800" dirty="0" smtClean="0"/>
              <a:t>není </a:t>
            </a:r>
            <a:r>
              <a:rPr lang="cs-CZ" sz="1800" dirty="0"/>
              <a:t>možné zadat investiční náklady </a:t>
            </a:r>
            <a:r>
              <a:rPr lang="cs-CZ" sz="1800" dirty="0" smtClean="0"/>
              <a:t>0</a:t>
            </a:r>
            <a:endParaRPr lang="cs-CZ"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1800" dirty="0" smtClean="0"/>
              <a:t>V </a:t>
            </a:r>
            <a:r>
              <a:rPr lang="cs-CZ" sz="1800" dirty="0"/>
              <a:t>průběhu listopadu </a:t>
            </a:r>
            <a:r>
              <a:rPr lang="cs-CZ" sz="1800" dirty="0" smtClean="0"/>
              <a:t>byly </a:t>
            </a:r>
            <a:r>
              <a:rPr lang="cs-CZ" sz="1800" dirty="0"/>
              <a:t>doplněny údaje o </a:t>
            </a:r>
            <a:r>
              <a:rPr lang="cs-CZ" sz="1800" dirty="0" smtClean="0"/>
              <a:t>cca </a:t>
            </a:r>
            <a:r>
              <a:rPr lang="cs-CZ" sz="1800" dirty="0"/>
              <a:t>200 tis</a:t>
            </a:r>
            <a:r>
              <a:rPr lang="cs-CZ" sz="1800" dirty="0" smtClean="0"/>
              <a:t>. SO na základě podkladů </a:t>
            </a:r>
            <a:r>
              <a:rPr lang="cs-CZ" sz="1800" dirty="0"/>
              <a:t>z </a:t>
            </a:r>
            <a:r>
              <a:rPr lang="cs-CZ" sz="1800" dirty="0" smtClean="0"/>
              <a:t>ČSÚ, konkrétně šlo </a:t>
            </a:r>
            <a:r>
              <a:rPr lang="cs-CZ" sz="1800" dirty="0"/>
              <a:t>o </a:t>
            </a:r>
            <a:r>
              <a:rPr lang="cs-CZ" sz="1800" dirty="0" smtClean="0"/>
              <a:t>doplnění:</a:t>
            </a:r>
            <a:endParaRPr lang="cs-CZ" sz="1800" dirty="0"/>
          </a:p>
          <a:p>
            <a:pPr lvl="1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cs-CZ" sz="1600" dirty="0" smtClean="0"/>
              <a:t>upřesnění </a:t>
            </a:r>
            <a:r>
              <a:rPr lang="cs-CZ" sz="1600" dirty="0"/>
              <a:t>způsobu využití</a:t>
            </a:r>
            <a:r>
              <a:rPr lang="cs-CZ" sz="1600" dirty="0" smtClean="0"/>
              <a:t>,</a:t>
            </a:r>
            <a:endParaRPr lang="cs-CZ" sz="1600" dirty="0"/>
          </a:p>
          <a:p>
            <a:pPr lvl="1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cs-CZ" sz="1600" dirty="0" smtClean="0"/>
              <a:t>PENB,</a:t>
            </a:r>
            <a:endParaRPr lang="cs-CZ" sz="1600" dirty="0"/>
          </a:p>
          <a:p>
            <a:pPr lvl="1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cs-CZ" sz="1600" dirty="0" smtClean="0"/>
              <a:t>upřesnění </a:t>
            </a:r>
            <a:r>
              <a:rPr lang="cs-CZ" sz="1600" dirty="0"/>
              <a:t>připojení plynu</a:t>
            </a:r>
            <a:r>
              <a:rPr lang="cs-CZ" sz="1600" dirty="0" smtClean="0"/>
              <a:t>,</a:t>
            </a:r>
            <a:endParaRPr lang="cs-CZ" sz="1600" dirty="0"/>
          </a:p>
          <a:p>
            <a:pPr lvl="1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cs-CZ" sz="1600" dirty="0" smtClean="0"/>
              <a:t>upřesnění </a:t>
            </a:r>
            <a:r>
              <a:rPr lang="cs-CZ" sz="1600" dirty="0"/>
              <a:t>způsobu vytápění</a:t>
            </a:r>
            <a:r>
              <a:rPr lang="cs-CZ" sz="1600" dirty="0" smtClean="0"/>
              <a:t>,</a:t>
            </a:r>
            <a:endParaRPr lang="cs-CZ" sz="1600" dirty="0"/>
          </a:p>
          <a:p>
            <a:pPr lvl="1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cs-CZ" sz="1600" dirty="0" smtClean="0"/>
              <a:t>sekundárního </a:t>
            </a:r>
            <a:r>
              <a:rPr lang="cs-CZ" sz="1600" dirty="0"/>
              <a:t>způsobu vytápění</a:t>
            </a:r>
            <a:r>
              <a:rPr lang="cs-CZ" sz="1600" dirty="0" smtClean="0"/>
              <a:t>,</a:t>
            </a:r>
            <a:endParaRPr lang="cs-CZ" sz="1600" dirty="0"/>
          </a:p>
          <a:p>
            <a:pPr lvl="1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cs-CZ" sz="1600" dirty="0" smtClean="0"/>
              <a:t>dispozic </a:t>
            </a:r>
            <a:r>
              <a:rPr lang="cs-CZ" sz="1600" dirty="0"/>
              <a:t>bytů</a:t>
            </a:r>
            <a:r>
              <a:rPr lang="cs-CZ" sz="1600" dirty="0" smtClean="0"/>
              <a:t>.</a:t>
            </a:r>
            <a:endParaRPr lang="cs-CZ" sz="16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58805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 smtClean="0"/>
              <a:t>Nové kontroly v ISÚI</a:t>
            </a:r>
            <a:endParaRPr lang="cs-CZ" sz="320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3966" y="1160186"/>
            <a:ext cx="9890445" cy="5139814"/>
          </a:xfrm>
        </p:spPr>
        <p:txBody>
          <a:bodyPr/>
          <a:lstStyle/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cs-CZ" sz="2400" dirty="0">
                <a:solidFill>
                  <a:schemeClr val="accent5"/>
                </a:solidFill>
              </a:rPr>
              <a:t>Kontrola parcely v minulosti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cs-CZ" sz="10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/>
              <a:t>Z</a:t>
            </a:r>
            <a:r>
              <a:rPr lang="cs-CZ" sz="2000" dirty="0" smtClean="0"/>
              <a:t>avedena </a:t>
            </a:r>
            <a:r>
              <a:rPr lang="cs-CZ" sz="2000" dirty="0"/>
              <a:t>kontrola u změny SO, která si vynutí změnu parcely, pokud je vedena v minulosti, </a:t>
            </a:r>
            <a:r>
              <a:rPr lang="cs-CZ" sz="2000" dirty="0" smtClean="0"/>
              <a:t>tedy s </a:t>
            </a:r>
            <a:r>
              <a:rPr lang="cs-CZ" sz="2000" dirty="0"/>
              <a:t>příznakem [M</a:t>
            </a:r>
            <a:r>
              <a:rPr lang="cs-CZ" sz="2000" dirty="0" smtClean="0"/>
              <a:t>].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accent3">
                    <a:lumMod val="75000"/>
                  </a:schemeClr>
                </a:solidFill>
              </a:rPr>
              <a:t>Text chybové hlášky: “SO </a:t>
            </a:r>
            <a:r>
              <a:rPr lang="cs-CZ" sz="2000" dirty="0" err="1">
                <a:solidFill>
                  <a:schemeClr val="accent3">
                    <a:lumMod val="75000"/>
                  </a:schemeClr>
                </a:solidFill>
              </a:rPr>
              <a:t>xxxxx</a:t>
            </a:r>
            <a:r>
              <a:rPr lang="cs-CZ" sz="2000" dirty="0">
                <a:solidFill>
                  <a:schemeClr val="accent3">
                    <a:lumMod val="75000"/>
                  </a:schemeClr>
                </a:solidFill>
              </a:rPr>
              <a:t> nesmí mít přiřazenu zrušenou parcelu v minulosti [M</a:t>
            </a:r>
            <a:r>
              <a:rPr lang="cs-CZ" sz="2000" dirty="0" smtClean="0">
                <a:solidFill>
                  <a:schemeClr val="accent3">
                    <a:lumMod val="75000"/>
                  </a:schemeClr>
                </a:solidFill>
              </a:rPr>
              <a:t>].“</a:t>
            </a:r>
            <a:endParaRPr lang="cs-CZ" sz="200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cs-CZ" sz="1800" dirty="0" smtClean="0"/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cs-CZ" sz="2400" dirty="0">
                <a:solidFill>
                  <a:schemeClr val="accent5"/>
                </a:solidFill>
              </a:rPr>
              <a:t>Kontrola druhu pozemku identifikační parcely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cs-CZ" sz="10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 smtClean="0"/>
              <a:t>Kontrola </a:t>
            </a:r>
            <a:r>
              <a:rPr lang="cs-CZ" sz="2000" dirty="0"/>
              <a:t>upozorní uživatele, pokud zapisuje </a:t>
            </a:r>
            <a:r>
              <a:rPr lang="cs-CZ" sz="2000" dirty="0" smtClean="0"/>
              <a:t>SO na </a:t>
            </a:r>
            <a:r>
              <a:rPr lang="cs-CZ" sz="2000" dirty="0"/>
              <a:t>parcelu, na které se budova v </a:t>
            </a:r>
            <a:r>
              <a:rPr lang="cs-CZ" sz="2000" dirty="0" smtClean="0"/>
              <a:t>katastru nemovitostí </a:t>
            </a:r>
            <a:r>
              <a:rPr lang="cs-CZ" sz="2000" dirty="0"/>
              <a:t>neeviduje. Pokud se jedná o výjimečný případ, kdy budova není předmětem evidence </a:t>
            </a:r>
            <a:r>
              <a:rPr lang="cs-CZ" sz="2000" dirty="0" smtClean="0"/>
              <a:t>katastru nemovitostí </a:t>
            </a:r>
            <a:r>
              <a:rPr lang="cs-CZ" sz="2000" dirty="0"/>
              <a:t>(např. podzemní stavba), </a:t>
            </a:r>
            <a:r>
              <a:rPr lang="cs-CZ" sz="2000" dirty="0" smtClean="0"/>
              <a:t>editor </a:t>
            </a:r>
            <a:r>
              <a:rPr lang="cs-CZ" sz="2000" dirty="0"/>
              <a:t>varování </a:t>
            </a:r>
            <a:r>
              <a:rPr lang="cs-CZ" sz="2000" dirty="0" smtClean="0"/>
              <a:t>ignoruje.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cs-CZ" sz="20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 smtClean="0">
                <a:solidFill>
                  <a:schemeClr val="accent3">
                    <a:lumMod val="75000"/>
                  </a:schemeClr>
                </a:solidFill>
              </a:rPr>
              <a:t>Text chybové hlášky: “Nečíslovaný stavební objekt </a:t>
            </a:r>
            <a:r>
              <a:rPr lang="cs-CZ" sz="2000" dirty="0" err="1" smtClean="0">
                <a:solidFill>
                  <a:schemeClr val="accent3">
                    <a:lumMod val="75000"/>
                  </a:schemeClr>
                </a:solidFill>
              </a:rPr>
              <a:t>xxxxx</a:t>
            </a:r>
            <a:r>
              <a:rPr lang="cs-CZ" sz="2000" dirty="0" smtClean="0">
                <a:solidFill>
                  <a:schemeClr val="accent3">
                    <a:lumMod val="75000"/>
                  </a:schemeClr>
                </a:solidFill>
              </a:rPr>
              <a:t> má přiřazenu parcelu s druhem a způsobem využití pozemku, na které se budova v katastru nemovitostí neeviduje. Opravte identifikační parcelu stavebního objektu na platnou parcelu pod budovou.“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89770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 smtClean="0"/>
              <a:t>Nové kontroly v ISÚI</a:t>
            </a:r>
            <a:endParaRPr lang="cs-CZ" sz="320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3966" y="1213932"/>
            <a:ext cx="9890445" cy="4605116"/>
          </a:xfrm>
        </p:spPr>
        <p:txBody>
          <a:bodyPr/>
          <a:lstStyle/>
          <a:p>
            <a:pPr marL="45720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 startAt="3"/>
            </a:pPr>
            <a:r>
              <a:rPr lang="cs-CZ" sz="2400" dirty="0">
                <a:solidFill>
                  <a:schemeClr val="accent5"/>
                </a:solidFill>
              </a:rPr>
              <a:t>Kontrola kombinace typu SO a způsobu využití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cs-CZ" sz="10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/>
              <a:t>Kontrola upozorní uživatele na nestandardní kombinaci typu </a:t>
            </a:r>
            <a:r>
              <a:rPr lang="cs-CZ" sz="2000" dirty="0" smtClean="0"/>
              <a:t>SO </a:t>
            </a:r>
            <a:r>
              <a:rPr lang="cs-CZ" sz="2000" dirty="0"/>
              <a:t>a jeho způsobu využití, příp. </a:t>
            </a:r>
            <a:r>
              <a:rPr lang="cs-CZ" sz="2000" dirty="0" smtClean="0"/>
              <a:t>zabrání zápisu </a:t>
            </a:r>
            <a:r>
              <a:rPr lang="cs-CZ" sz="2000" dirty="0"/>
              <a:t>takové změny. Např. stavba pro rodinnou rekreaci musí mít zadáno </a:t>
            </a:r>
            <a:r>
              <a:rPr lang="cs-CZ" sz="2000" dirty="0" err="1"/>
              <a:t>č.ev</a:t>
            </a:r>
            <a:r>
              <a:rPr lang="cs-CZ" sz="2000" dirty="0"/>
              <a:t>., nikoliv č.p. a ani nesmí jít o nečíslovanou stavbu.</a:t>
            </a:r>
            <a:endParaRPr lang="cs-CZ" sz="20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accent3">
                    <a:lumMod val="75000"/>
                  </a:schemeClr>
                </a:solidFill>
              </a:rPr>
              <a:t>Text chybové hlášky: “Nepovolená kombinace způsobu využití a typu stavebního objektu</a:t>
            </a:r>
            <a:r>
              <a:rPr lang="cs-CZ" sz="2000" dirty="0" smtClean="0">
                <a:solidFill>
                  <a:schemeClr val="accent3">
                    <a:lumMod val="75000"/>
                  </a:schemeClr>
                </a:solidFill>
              </a:rPr>
              <a:t>.“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cs-CZ" sz="1800" dirty="0" smtClean="0"/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 startAt="4"/>
            </a:pPr>
            <a:r>
              <a:rPr lang="cs-CZ" sz="2400" dirty="0">
                <a:solidFill>
                  <a:schemeClr val="accent5"/>
                </a:solidFill>
              </a:rPr>
              <a:t>Kontrola duplicity čísla orientačního v ulici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cs-CZ" sz="10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/>
              <a:t>Při vzniku adresního místa nesmí nově existovat duplicitní č. o. v dané ulici.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 smtClean="0">
                <a:solidFill>
                  <a:schemeClr val="accent3">
                    <a:lumMod val="75000"/>
                  </a:schemeClr>
                </a:solidFill>
              </a:rPr>
              <a:t>Text chybové hlášky: </a:t>
            </a:r>
            <a:r>
              <a:rPr lang="pt-BR" sz="2000" dirty="0">
                <a:solidFill>
                  <a:schemeClr val="accent3">
                    <a:lumMod val="75000"/>
                  </a:schemeClr>
                </a:solidFill>
              </a:rPr>
              <a:t>“Adresní místo se zadaným číslem orientačním již v dané </a:t>
            </a:r>
            <a:r>
              <a:rPr lang="pt-BR" sz="2000" dirty="0" smtClean="0">
                <a:solidFill>
                  <a:schemeClr val="accent3">
                    <a:lumMod val="75000"/>
                  </a:schemeClr>
                </a:solidFill>
              </a:rPr>
              <a:t>ulici</a:t>
            </a:r>
            <a:r>
              <a:rPr lang="cs-CZ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pt-BR" sz="2000" dirty="0" smtClean="0">
                <a:solidFill>
                  <a:schemeClr val="accent3">
                    <a:lumMod val="75000"/>
                  </a:schemeClr>
                </a:solidFill>
              </a:rPr>
              <a:t>existuje.“</a:t>
            </a:r>
            <a:endParaRPr lang="cs-CZ" sz="2000" dirty="0" smtClean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9039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 smtClean="0"/>
              <a:t>Úprava evidence listin</a:t>
            </a:r>
            <a:endParaRPr lang="cs-CZ" sz="320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3966" y="1359016"/>
            <a:ext cx="9890445" cy="119962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 smtClean="0"/>
              <a:t>Důvodem úpravy je možnost: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1800" dirty="0" smtClean="0"/>
              <a:t>vedení údajů o listinách ve strukturované podobě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1800" dirty="0" smtClean="0"/>
              <a:t>předávat listiny do dalších informačních systémů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cs-CZ" sz="1800" dirty="0" smtClean="0"/>
              <a:t>vyhledávat návrhy změn podle listin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6</a:t>
            </a:fld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966" y="3077804"/>
            <a:ext cx="9956089" cy="2786099"/>
          </a:xfrm>
          <a:prstGeom prst="rect">
            <a:avLst/>
          </a:prstGeom>
        </p:spPr>
      </p:pic>
      <p:sp>
        <p:nvSpPr>
          <p:cNvPr id="7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 txBox="1">
            <a:spLocks/>
          </p:cNvSpPr>
          <p:nvPr/>
        </p:nvSpPr>
        <p:spPr>
          <a:xfrm>
            <a:off x="1073966" y="2762468"/>
            <a:ext cx="9890445" cy="40018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88000" indent="-2880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  <a:defRPr sz="32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04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720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  <a:defRPr sz="1500" b="0" i="0" kern="1200">
                <a:solidFill>
                  <a:schemeClr val="accent3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93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  <a:defRPr sz="1500" b="0" i="0" kern="120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152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cs-CZ" sz="1800" dirty="0" smtClean="0"/>
              <a:t>Zásadní změnou je obrazovka Podkladu NZ</a:t>
            </a:r>
          </a:p>
        </p:txBody>
      </p:sp>
      <p:sp>
        <p:nvSpPr>
          <p:cNvPr id="5" name="Obdélník 4"/>
          <p:cNvSpPr/>
          <p:nvPr/>
        </p:nvSpPr>
        <p:spPr>
          <a:xfrm>
            <a:off x="1008322" y="5994573"/>
            <a:ext cx="99560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/>
              <a:t>Podrobnější informace najdete v nápovědě ISÚI: </a:t>
            </a:r>
            <a:r>
              <a:rPr lang="cs-CZ" dirty="0">
                <a:hlinkClick r:id="rId3"/>
              </a:rPr>
              <a:t>https://</a:t>
            </a:r>
            <a:r>
              <a:rPr lang="cs-CZ" dirty="0" smtClean="0">
                <a:hlinkClick r:id="rId3"/>
              </a:rPr>
              <a:t>isui.cuzk.gov.cz/help/topics/unz126.htm</a:t>
            </a:r>
            <a:r>
              <a:rPr lang="cs-CZ" dirty="0" smtClean="0"/>
              <a:t>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47239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 smtClean="0"/>
              <a:t>Úprava evidence listin</a:t>
            </a:r>
            <a:endParaRPr lang="cs-CZ" sz="320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3966" y="1359016"/>
            <a:ext cx="9890445" cy="116607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/>
              <a:t>Další velkou změnou je připojení geometrického </a:t>
            </a:r>
            <a:r>
              <a:rPr lang="cs-CZ" sz="1800" dirty="0" smtClean="0"/>
              <a:t>plánu.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/>
              <a:t>V případech, kdy je zapisován </a:t>
            </a:r>
            <a:r>
              <a:rPr lang="cs-CZ" sz="1800" dirty="0" smtClean="0"/>
              <a:t>SO na </a:t>
            </a:r>
            <a:r>
              <a:rPr lang="cs-CZ" sz="1800" dirty="0"/>
              <a:t>budoucí </a:t>
            </a:r>
            <a:r>
              <a:rPr lang="cs-CZ" sz="1800" dirty="0" smtClean="0"/>
              <a:t>parcelu nebo dochází ke změně obvodu budovy, </a:t>
            </a:r>
            <a:r>
              <a:rPr lang="cs-CZ" sz="1800" dirty="0"/>
              <a:t>musí být zadána alespoň jedna </a:t>
            </a:r>
            <a:r>
              <a:rPr lang="cs-CZ" sz="1800" dirty="0" smtClean="0"/>
              <a:t>listina typu </a:t>
            </a:r>
            <a:r>
              <a:rPr lang="cs-CZ" sz="1800" dirty="0"/>
              <a:t>„Geometrický plán</a:t>
            </a:r>
            <a:r>
              <a:rPr lang="cs-CZ" sz="1800" dirty="0" smtClean="0"/>
              <a:t>“. GP se vyhledá zadáním názvu katastrálního území a čísla ZPMZ (číslo před pomlčkou čísla GP).</a:t>
            </a:r>
            <a:endParaRPr lang="cs-CZ" sz="18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7</a:t>
            </a:fld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1008322" y="5994573"/>
            <a:ext cx="99560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/>
              <a:t>Podrobnější informace najdete v nápovědě ISÚI: </a:t>
            </a:r>
            <a:r>
              <a:rPr lang="cs-CZ" dirty="0">
                <a:hlinkClick r:id="rId2"/>
              </a:rPr>
              <a:t>https://</a:t>
            </a:r>
            <a:r>
              <a:rPr lang="cs-CZ" dirty="0" smtClean="0">
                <a:hlinkClick r:id="rId2"/>
              </a:rPr>
              <a:t>isui.cuzk.gov.cz/help/topics/unz129.htm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966" y="2602085"/>
            <a:ext cx="8941021" cy="3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586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/>
              <a:t>Vyhledávání geometrických plánů</a:t>
            </a:r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3966" y="1359016"/>
            <a:ext cx="9890445" cy="116607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/>
              <a:t>Pro potřeby stavebních úřadů byla zpřístupněna služba, která umožní stahovat geometrické plány v </a:t>
            </a:r>
            <a:r>
              <a:rPr lang="cs-CZ" sz="1800" dirty="0" smtClean="0"/>
              <a:t>ISÚI. Doposud </a:t>
            </a:r>
            <a:r>
              <a:rPr lang="cs-CZ" sz="1800" dirty="0"/>
              <a:t>byla tato služba dostupná jen v aplikaci Nahlížení do katastru nemovitostí.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8</a:t>
            </a:fld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856" y="2051546"/>
            <a:ext cx="9948663" cy="384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56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9C5D5-928E-7DD4-B2F3-B603A7A4E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">
            <a:extLst>
              <a:ext uri="{FF2B5EF4-FFF2-40B4-BE49-F238E27FC236}">
                <a16:creationId xmlns:a16="http://schemas.microsoft.com/office/drawing/2014/main" id="{0215E720-FE4F-594B-A5F5-8C6034791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sz="3200" dirty="0"/>
              <a:t>Vyhledávání </a:t>
            </a:r>
            <a:r>
              <a:rPr lang="cs-CZ" sz="3200" dirty="0" err="1" smtClean="0"/>
              <a:t>zplatněných</a:t>
            </a:r>
            <a:r>
              <a:rPr lang="cs-CZ" sz="3200" dirty="0" smtClean="0"/>
              <a:t> NZ</a:t>
            </a:r>
            <a:endParaRPr lang="cs-CZ" sz="3200" dirty="0"/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11DB7ACF-DCFC-5EAC-B7C3-A3DF2103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3966" y="1359016"/>
            <a:ext cx="9890445" cy="116607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 smtClean="0"/>
              <a:t>Bylo </a:t>
            </a:r>
            <a:r>
              <a:rPr lang="cs-CZ" sz="1800" dirty="0"/>
              <a:t>rozšířeno vyhledávání </a:t>
            </a:r>
            <a:r>
              <a:rPr lang="cs-CZ" sz="1800" dirty="0" err="1"/>
              <a:t>zplatněných</a:t>
            </a:r>
            <a:r>
              <a:rPr lang="cs-CZ" sz="1800" dirty="0"/>
              <a:t> NZ o údaje listin, lze tedy vyhledat NZ, u kterých byla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dirty="0"/>
              <a:t>v podkladech uvedena zadaná listina. V případě č.j. je možné zadávat jen část textu.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F9AC512-5DE6-AB7E-2DF1-CE370A8E08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9</a:t>
            </a:fld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966" y="1975965"/>
            <a:ext cx="8319352" cy="4506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501817"/>
      </p:ext>
    </p:extLst>
  </p:cSld>
  <p:clrMapOvr>
    <a:masterClrMapping/>
  </p:clrMapOvr>
</p:sld>
</file>

<file path=ppt/theme/theme1.xml><?xml version="1.0" encoding="utf-8"?>
<a:theme xmlns:a="http://schemas.openxmlformats.org/drawingml/2006/main" name="JVS PPT Dark">
  <a:themeElements>
    <a:clrScheme name="JVS PPT Dark">
      <a:dk1>
        <a:srgbClr val="FFFFFF"/>
      </a:dk1>
      <a:lt1>
        <a:srgbClr val="0C1838"/>
      </a:lt1>
      <a:dk2>
        <a:srgbClr val="A7A9B3"/>
      </a:dk2>
      <a:lt2>
        <a:srgbClr val="545860"/>
      </a:lt2>
      <a:accent1>
        <a:srgbClr val="00469B"/>
      </a:accent1>
      <a:accent2>
        <a:srgbClr val="D70C0F"/>
      </a:accent2>
      <a:accent3>
        <a:srgbClr val="F8C2B9"/>
      </a:accent3>
      <a:accent4>
        <a:srgbClr val="680526"/>
      </a:accent4>
      <a:accent5>
        <a:srgbClr val="9EC8E9"/>
      </a:accent5>
      <a:accent6>
        <a:srgbClr val="545860"/>
      </a:accent6>
      <a:hlink>
        <a:srgbClr val="FFFFFF"/>
      </a:hlink>
      <a:folHlink>
        <a:srgbClr val="FFFF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marL="263525" indent="-263525" algn="l">
          <a:spcBef>
            <a:spcPts val="1000"/>
          </a:spcBef>
          <a:spcAft>
            <a:spcPts val="1000"/>
          </a:spcAft>
          <a:buFont typeface="Wingdings" panose="05000000000000000000" pitchFamily="2" charset="2"/>
          <a:buChar char="§"/>
          <a:defRPr sz="20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marL="270000" indent="-270000" algn="l">
          <a:spcBef>
            <a:spcPts val="1000"/>
          </a:spcBef>
          <a:spcAft>
            <a:spcPts val="1000"/>
          </a:spcAft>
          <a:buSzPct val="100000"/>
          <a:buFont typeface="Wingdings" panose="05000000000000000000" pitchFamily="2" charset="2"/>
          <a:buChar char="§"/>
          <a:defRPr sz="20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zentace2" id="{66ECAC68-E735-4623-B4E3-46C9261B27E3}" vid="{E29E8CCF-1E7B-4844-814A-2EF03D935F8C}"/>
    </a:ext>
  </a:extLst>
</a:theme>
</file>

<file path=ppt/theme/theme2.xml><?xml version="1.0" encoding="utf-8"?>
<a:theme xmlns:a="http://schemas.openxmlformats.org/drawingml/2006/main" name="JVS PPS Light">
  <a:themeElements>
    <a:clrScheme name="JVS PPT Light">
      <a:dk1>
        <a:srgbClr val="545860"/>
      </a:dk1>
      <a:lt1>
        <a:srgbClr val="FFFFFF"/>
      </a:lt1>
      <a:dk2>
        <a:srgbClr val="0C1838"/>
      </a:dk2>
      <a:lt2>
        <a:srgbClr val="A7A9B3"/>
      </a:lt2>
      <a:accent1>
        <a:srgbClr val="00469B"/>
      </a:accent1>
      <a:accent2>
        <a:srgbClr val="D70C0F"/>
      </a:accent2>
      <a:accent3>
        <a:srgbClr val="F8C2B9"/>
      </a:accent3>
      <a:accent4>
        <a:srgbClr val="680526"/>
      </a:accent4>
      <a:accent5>
        <a:srgbClr val="9EC8E9"/>
      </a:accent5>
      <a:accent6>
        <a:srgbClr val="545860"/>
      </a:accent6>
      <a:hlink>
        <a:srgbClr val="00469B"/>
      </a:hlink>
      <a:folHlink>
        <a:srgbClr val="0046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marL="263525" indent="-263525" algn="l">
          <a:spcBef>
            <a:spcPts val="1000"/>
          </a:spcBef>
          <a:spcAft>
            <a:spcPts val="1000"/>
          </a:spcAft>
          <a:buFont typeface="Wingdings" panose="05000000000000000000" pitchFamily="2" charset="2"/>
          <a:buChar char="§"/>
          <a:defRPr sz="20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marL="270000" indent="-270000" algn="l">
          <a:spcBef>
            <a:spcPts val="1000"/>
          </a:spcBef>
          <a:spcAft>
            <a:spcPts val="1000"/>
          </a:spcAft>
          <a:buSzPct val="100000"/>
          <a:buFont typeface="Wingdings" panose="05000000000000000000" pitchFamily="2" charset="2"/>
          <a:buChar char="§"/>
          <a:defRPr sz="20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zentace2" id="{66ECAC68-E735-4623-B4E3-46C9261B27E3}" vid="{D948312D-A34C-48FA-8867-35A725D883EC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Novinky ISUI</Template>
  <TotalTime>0</TotalTime>
  <Words>1517</Words>
  <Application>Microsoft Office PowerPoint</Application>
  <PresentationFormat>Širokoúhlá obrazovka</PresentationFormat>
  <Paragraphs>153</Paragraphs>
  <Slides>25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25</vt:i4>
      </vt:variant>
    </vt:vector>
  </HeadingPairs>
  <TitlesOfParts>
    <vt:vector size="32" baseType="lpstr">
      <vt:lpstr>Aptos</vt:lpstr>
      <vt:lpstr>Arial</vt:lpstr>
      <vt:lpstr>Cambria</vt:lpstr>
      <vt:lpstr>Courier New</vt:lpstr>
      <vt:lpstr>Wingdings</vt:lpstr>
      <vt:lpstr>JVS PPT Dark</vt:lpstr>
      <vt:lpstr>JVS PPS Light</vt:lpstr>
      <vt:lpstr>Novinky ISÚI a VDP</vt:lpstr>
      <vt:lpstr>Novinky v dodávce 4.2</vt:lpstr>
      <vt:lpstr>Rozšíření evidence TEA</vt:lpstr>
      <vt:lpstr>Nové kontroly v ISÚI</vt:lpstr>
      <vt:lpstr>Nové kontroly v ISÚI</vt:lpstr>
      <vt:lpstr>Úprava evidence listin</vt:lpstr>
      <vt:lpstr>Úprava evidence listin</vt:lpstr>
      <vt:lpstr>Vyhledávání geometrických plánů</vt:lpstr>
      <vt:lpstr>Vyhledávání zplatněných NZ</vt:lpstr>
      <vt:lpstr>Výjimky pro připojení podkladu NZ</vt:lpstr>
      <vt:lpstr>Změna grafického klienta Marushka</vt:lpstr>
      <vt:lpstr>Změna grafického klienta Marushka</vt:lpstr>
      <vt:lpstr>Změna grafického klienta Marushka</vt:lpstr>
      <vt:lpstr>Změna grafického klienta Marushka</vt:lpstr>
      <vt:lpstr>Změna grafického klienta Marushka</vt:lpstr>
      <vt:lpstr>Novinky v dodávce 4.2</vt:lpstr>
      <vt:lpstr>Doplnění geometrie u zrušených SO, AM, UL</vt:lpstr>
      <vt:lpstr>Doplnění geometrie do historie AM, SO, UL</vt:lpstr>
      <vt:lpstr>Překryv definičních bodů v Marushce</vt:lpstr>
      <vt:lpstr>Novinky v dodávce 4.3</vt:lpstr>
      <vt:lpstr>Úprava kontrol v ISÚI</vt:lpstr>
      <vt:lpstr>Senátní volební obvody</vt:lpstr>
      <vt:lpstr>Vedení školských obvodů</vt:lpstr>
      <vt:lpstr>Podpora ČÚZK</vt:lpstr>
      <vt:lpstr>Děkuji za pozornost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2026-06-12T08:22:12Z</dcterms:created>
  <dcterms:modified xsi:type="dcterms:W3CDTF">2026-06-12T08:22:21Z</dcterms:modified>
  <cp:category/>
</cp:coreProperties>
</file>